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4"/>
  </p:notesMasterIdLst>
  <p:handoutMasterIdLst>
    <p:handoutMasterId r:id="rId55"/>
  </p:handoutMasterIdLst>
  <p:sldIdLst>
    <p:sldId id="466" r:id="rId2"/>
    <p:sldId id="467" r:id="rId3"/>
    <p:sldId id="350" r:id="rId4"/>
    <p:sldId id="375" r:id="rId5"/>
    <p:sldId id="422" r:id="rId6"/>
    <p:sldId id="423" r:id="rId7"/>
    <p:sldId id="424" r:id="rId8"/>
    <p:sldId id="425" r:id="rId9"/>
    <p:sldId id="471" r:id="rId10"/>
    <p:sldId id="429" r:id="rId11"/>
    <p:sldId id="426" r:id="rId12"/>
    <p:sldId id="427" r:id="rId13"/>
    <p:sldId id="472" r:id="rId14"/>
    <p:sldId id="428" r:id="rId15"/>
    <p:sldId id="431" r:id="rId16"/>
    <p:sldId id="432" r:id="rId17"/>
    <p:sldId id="433" r:id="rId18"/>
    <p:sldId id="434" r:id="rId19"/>
    <p:sldId id="470" r:id="rId20"/>
    <p:sldId id="435" r:id="rId21"/>
    <p:sldId id="436" r:id="rId22"/>
    <p:sldId id="437" r:id="rId23"/>
    <p:sldId id="438" r:id="rId24"/>
    <p:sldId id="439" r:id="rId25"/>
    <p:sldId id="441" r:id="rId26"/>
    <p:sldId id="442" r:id="rId27"/>
    <p:sldId id="443" r:id="rId28"/>
    <p:sldId id="446" r:id="rId29"/>
    <p:sldId id="444" r:id="rId30"/>
    <p:sldId id="445" r:id="rId31"/>
    <p:sldId id="440" r:id="rId32"/>
    <p:sldId id="468" r:id="rId33"/>
    <p:sldId id="469" r:id="rId34"/>
    <p:sldId id="447" r:id="rId35"/>
    <p:sldId id="448" r:id="rId36"/>
    <p:sldId id="449" r:id="rId37"/>
    <p:sldId id="373" r:id="rId38"/>
    <p:sldId id="454" r:id="rId39"/>
    <p:sldId id="455" r:id="rId40"/>
    <p:sldId id="456" r:id="rId41"/>
    <p:sldId id="459" r:id="rId42"/>
    <p:sldId id="457" r:id="rId43"/>
    <p:sldId id="458" r:id="rId44"/>
    <p:sldId id="450" r:id="rId45"/>
    <p:sldId id="451" r:id="rId46"/>
    <p:sldId id="460" r:id="rId47"/>
    <p:sldId id="452" r:id="rId48"/>
    <p:sldId id="464" r:id="rId49"/>
    <p:sldId id="461" r:id="rId50"/>
    <p:sldId id="462" r:id="rId51"/>
    <p:sldId id="463" r:id="rId52"/>
    <p:sldId id="46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iller" initials="MM" lastIdx="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9" autoAdjust="0"/>
    <p:restoredTop sz="86395" autoAdjust="0"/>
  </p:normalViewPr>
  <p:slideViewPr>
    <p:cSldViewPr>
      <p:cViewPr varScale="1">
        <p:scale>
          <a:sx n="70" d="100"/>
          <a:sy n="70" d="100"/>
        </p:scale>
        <p:origin x="902" y="62"/>
      </p:cViewPr>
      <p:guideLst>
        <p:guide orient="horz" pos="2160"/>
        <p:guide pos="2880"/>
      </p:guideLst>
    </p:cSldViewPr>
  </p:slideViewPr>
  <p:outlineViewPr>
    <p:cViewPr>
      <p:scale>
        <a:sx n="33" d="100"/>
        <a:sy n="33" d="100"/>
      </p:scale>
      <p:origin x="0" y="-3650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4/16/2018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78936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6.1, Page 343. </a:t>
            </a:r>
          </a:p>
          <a:p>
            <a:r>
              <a:rPr lang="en-US" sz="1200" b="0" i="0" u="none" strike="noStrike" kern="1200" baseline="0" dirty="0">
                <a:solidFill>
                  <a:schemeClr val="tx1"/>
                </a:solidFill>
                <a:latin typeface="+mn-lt"/>
                <a:ea typeface="+mn-ea"/>
                <a:cs typeface="+mn-cs"/>
              </a:rPr>
              <a:t>Consumer behavior models try to predict the decisions that consumers make in the marketplace.</a:t>
            </a:r>
          </a:p>
          <a:p>
            <a:r>
              <a:rPr lang="en-US" sz="1200" b="0" i="0" u="none" strike="noStrike" kern="1200" baseline="0" dirty="0">
                <a:solidFill>
                  <a:schemeClr val="tx1"/>
                </a:solidFill>
                <a:latin typeface="+mn-lt"/>
                <a:ea typeface="+mn-ea"/>
                <a:cs typeface="+mn-cs"/>
              </a:rPr>
              <a:t>SOURCE: Adapted from Kotler and Armstrong, 2009.</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219711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6.2, Page 344.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243139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6.3, Page 345. </a:t>
            </a:r>
          </a:p>
          <a:p>
            <a:r>
              <a:rPr lang="en-US" sz="1200" b="0" i="0" u="none" strike="noStrike" kern="1200" baseline="0" dirty="0">
                <a:solidFill>
                  <a:schemeClr val="tx1"/>
                </a:solidFill>
                <a:latin typeface="+mn-lt"/>
                <a:ea typeface="+mn-ea"/>
                <a:cs typeface="+mn-cs"/>
              </a:rPr>
              <a:t>In this general model of online consumer behavior, the decision to purchase is shaped by background demographic factors, several intervening factors, and, finally, influenced greatly by clickstream behavior very near to the precise moment of purchase.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314099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6.7, Page 363. </a:t>
            </a:r>
          </a:p>
          <a:p>
            <a:r>
              <a:rPr lang="en-US" sz="1200" b="0" i="0" u="none" strike="noStrike" kern="1200" baseline="0" dirty="0">
                <a:solidFill>
                  <a:schemeClr val="tx1"/>
                </a:solidFill>
                <a:latin typeface="+mn-lt"/>
                <a:ea typeface="+mn-ea"/>
                <a:cs typeface="+mn-cs"/>
              </a:rPr>
              <a:t>Millions of publishers have audiences to sell, and pages to fill with ads. Thousands of advertisers are looking for audiences. Ad networks are intermediaries that connect publishers with marketers.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384754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6.10, Page 399. </a:t>
            </a:r>
          </a:p>
          <a:p>
            <a:r>
              <a:rPr lang="en-US" sz="1200" b="0" i="0" u="none" strike="noStrike" kern="1200" baseline="0" dirty="0">
                <a:solidFill>
                  <a:schemeClr val="tx1"/>
                </a:solidFill>
                <a:latin typeface="+mn-lt"/>
                <a:ea typeface="+mn-ea"/>
                <a:cs typeface="+mn-cs"/>
              </a:rPr>
              <a:t>This is an example of a CRM system. The system captures customer information from all customer touchpoints as well as other data sources, merges the data, and aggregates it into a single customer data repository or data warehouse where it can be used to provide better service, as well as to construct customer profiles for marketing purposes. Online analytical processing (OLAP) allows managers to dynamically analyze customer activities to spot trends or problems involving customers. Other analytical software programs analyze aggregate customer behavior to identify profitable and unprofitable customers as well as customer activities.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421845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6.11, Page 404. </a:t>
            </a:r>
          </a:p>
          <a:p>
            <a:r>
              <a:rPr lang="en-US" sz="1200" b="0" i="0" u="none" strike="noStrike" kern="1200" baseline="0" dirty="0">
                <a:solidFill>
                  <a:schemeClr val="tx1"/>
                </a:solidFill>
                <a:latin typeface="+mn-lt"/>
                <a:ea typeface="+mn-ea"/>
                <a:cs typeface="+mn-cs"/>
              </a:rPr>
              <a:t>The conversion of visitors into customers, and then loyal customers, is a complex and long-term process that may take several months.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398127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275524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6.12, Page 409.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Marketing analytics help e-commerce firms to better understand consumer behavior at each stage of the online purchasing process.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2477187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11042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8066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0" name="Picture 9"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2" name="TextBox 11"/>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323374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1225006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7780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0246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086159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761075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677895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740678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4792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4" name="Picture 13"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5" name="Picture 14"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7" name="Picture 1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647825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104478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082394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43062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81180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136800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30131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1780548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45856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33121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414237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148490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0922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4206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45838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3" name="Picture 12"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14" name="Picture 13"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148797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978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0884141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9" name="Picture 8"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0" name="Picture 9" descr="Pearson Logo"/>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12" name="Picture 11" descr="Pearson Logo"/>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57013536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57" r:id="rId30"/>
    <p:sldLayoutId id="2147483656" r:id="rId31"/>
    <p:sldLayoutId id="2147483650" r:id="rId32"/>
    <p:sldLayoutId id="2147483661" r:id="rId33"/>
    <p:sldLayoutId id="2147483659" r:id="rId34"/>
    <p:sldLayoutId id="2147483658" r:id="rId35"/>
    <p:sldLayoutId id="2147483660" r:id="rId36"/>
    <p:sldLayoutId id="2147483654" r:id="rId37"/>
    <p:sldLayoutId id="2147483655" r:id="rId38"/>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p>
        </p:txBody>
      </p:sp>
      <p:pic>
        <p:nvPicPr>
          <p:cNvPr id="9" name="Shape 23" descr="Pearson Logo"/>
          <p:cNvPicPr preferRelativeResize="0"/>
          <p:nvPr/>
        </p:nvPicPr>
        <p:blipFill rotWithShape="1">
          <a:blip r:embed="rId2" cstate="print">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63352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6.2: The Consumer Decision Process and Supporting Communications</a:t>
            </a:r>
          </a:p>
        </p:txBody>
      </p:sp>
      <p:sp>
        <p:nvSpPr>
          <p:cNvPr id="4" name="Text Placeholder 3"/>
          <p:cNvSpPr>
            <a:spLocks noGrp="1"/>
          </p:cNvSpPr>
          <p:nvPr>
            <p:ph type="body" sz="quarter" idx="13"/>
          </p:nvPr>
        </p:nvSpPr>
        <p:spPr/>
        <p:txBody>
          <a:bodyPr/>
          <a:lstStyle/>
          <a:p>
            <a:endParaRPr lang="en-US" dirty="0"/>
          </a:p>
        </p:txBody>
      </p:sp>
      <p:pic>
        <p:nvPicPr>
          <p:cNvPr id="8" name="Picture 7" descr="Figure 6.2 illustrates the consumer decision proces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37189" y="1371600"/>
            <a:ext cx="7517222"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1905000" y="2514600"/>
            <a:ext cx="762000" cy="307777"/>
          </a:xfrm>
          <a:prstGeom prst="rect">
            <a:avLst/>
          </a:prstGeom>
          <a:noFill/>
        </p:spPr>
        <p:txBody>
          <a:bodyPr wrap="square" rtlCol="0">
            <a:spAutoFit/>
          </a:bodyPr>
          <a:lstStyle/>
          <a:p>
            <a:r>
              <a:rPr lang="zh-TW" altLang="en-US" sz="1400" dirty="0">
                <a:solidFill>
                  <a:srgbClr val="FF0000"/>
                </a:solidFill>
              </a:rPr>
              <a:t>認知</a:t>
            </a:r>
          </a:p>
        </p:txBody>
      </p:sp>
      <p:sp>
        <p:nvSpPr>
          <p:cNvPr id="6" name="文字方塊 5"/>
          <p:cNvSpPr txBox="1"/>
          <p:nvPr/>
        </p:nvSpPr>
        <p:spPr>
          <a:xfrm>
            <a:off x="3053761" y="2514600"/>
            <a:ext cx="762000" cy="307777"/>
          </a:xfrm>
          <a:prstGeom prst="rect">
            <a:avLst/>
          </a:prstGeom>
          <a:noFill/>
        </p:spPr>
        <p:txBody>
          <a:bodyPr wrap="square" rtlCol="0">
            <a:spAutoFit/>
          </a:bodyPr>
          <a:lstStyle/>
          <a:p>
            <a:r>
              <a:rPr lang="zh-TW" altLang="en-US" sz="1400" dirty="0">
                <a:solidFill>
                  <a:srgbClr val="FF0000"/>
                </a:solidFill>
              </a:rPr>
              <a:t>搜尋</a:t>
            </a:r>
          </a:p>
        </p:txBody>
      </p:sp>
      <p:sp>
        <p:nvSpPr>
          <p:cNvPr id="7" name="文字方塊 6"/>
          <p:cNvSpPr txBox="1"/>
          <p:nvPr/>
        </p:nvSpPr>
        <p:spPr>
          <a:xfrm>
            <a:off x="4879123" y="2406878"/>
            <a:ext cx="762000" cy="523220"/>
          </a:xfrm>
          <a:prstGeom prst="rect">
            <a:avLst/>
          </a:prstGeom>
          <a:noFill/>
        </p:spPr>
        <p:txBody>
          <a:bodyPr wrap="square" rtlCol="0">
            <a:spAutoFit/>
          </a:bodyPr>
          <a:lstStyle/>
          <a:p>
            <a:r>
              <a:rPr lang="zh-TW" altLang="en-US" sz="1400" dirty="0">
                <a:solidFill>
                  <a:srgbClr val="FF0000"/>
                </a:solidFill>
              </a:rPr>
              <a:t>替代品評估</a:t>
            </a:r>
          </a:p>
        </p:txBody>
      </p:sp>
      <p:sp>
        <p:nvSpPr>
          <p:cNvPr id="9" name="文字方塊 8"/>
          <p:cNvSpPr txBox="1"/>
          <p:nvPr/>
        </p:nvSpPr>
        <p:spPr>
          <a:xfrm>
            <a:off x="6248400" y="2506563"/>
            <a:ext cx="762000" cy="307777"/>
          </a:xfrm>
          <a:prstGeom prst="rect">
            <a:avLst/>
          </a:prstGeom>
          <a:noFill/>
        </p:spPr>
        <p:txBody>
          <a:bodyPr wrap="square" rtlCol="0">
            <a:spAutoFit/>
          </a:bodyPr>
          <a:lstStyle/>
          <a:p>
            <a:r>
              <a:rPr lang="zh-TW" altLang="en-US" sz="1400" dirty="0">
                <a:solidFill>
                  <a:srgbClr val="FF0000"/>
                </a:solidFill>
              </a:rPr>
              <a:t>買</a:t>
            </a:r>
          </a:p>
        </p:txBody>
      </p:sp>
      <p:sp>
        <p:nvSpPr>
          <p:cNvPr id="10" name="文字方塊 9"/>
          <p:cNvSpPr txBox="1"/>
          <p:nvPr/>
        </p:nvSpPr>
        <p:spPr>
          <a:xfrm>
            <a:off x="8030853" y="2299157"/>
            <a:ext cx="1054394" cy="523220"/>
          </a:xfrm>
          <a:prstGeom prst="rect">
            <a:avLst/>
          </a:prstGeom>
          <a:noFill/>
        </p:spPr>
        <p:txBody>
          <a:bodyPr wrap="square" rtlCol="0">
            <a:spAutoFit/>
          </a:bodyPr>
          <a:lstStyle/>
          <a:p>
            <a:r>
              <a:rPr lang="zh-TW" altLang="en-US" sz="1400" dirty="0">
                <a:solidFill>
                  <a:srgbClr val="FF0000"/>
                </a:solidFill>
              </a:rPr>
              <a:t>購買後行為</a:t>
            </a:r>
            <a:r>
              <a:rPr lang="en-US" altLang="zh-TW" sz="1400" dirty="0">
                <a:solidFill>
                  <a:srgbClr val="FF0000"/>
                </a:solidFill>
              </a:rPr>
              <a:t>-</a:t>
            </a:r>
            <a:r>
              <a:rPr lang="zh-TW" altLang="en-US" sz="1400" dirty="0">
                <a:solidFill>
                  <a:srgbClr val="FF0000"/>
                </a:solidFill>
              </a:rPr>
              <a:t>忠誠</a:t>
            </a:r>
          </a:p>
        </p:txBody>
      </p:sp>
      <p:sp>
        <p:nvSpPr>
          <p:cNvPr id="11" name="文字方塊 10"/>
          <p:cNvSpPr txBox="1"/>
          <p:nvPr/>
        </p:nvSpPr>
        <p:spPr>
          <a:xfrm>
            <a:off x="4114800" y="2930098"/>
            <a:ext cx="762000" cy="307777"/>
          </a:xfrm>
          <a:prstGeom prst="rect">
            <a:avLst/>
          </a:prstGeom>
          <a:noFill/>
        </p:spPr>
        <p:txBody>
          <a:bodyPr wrap="square" rtlCol="0">
            <a:spAutoFit/>
          </a:bodyPr>
          <a:lstStyle/>
          <a:p>
            <a:r>
              <a:rPr lang="zh-TW" altLang="en-US" sz="1400" dirty="0">
                <a:solidFill>
                  <a:srgbClr val="FF0000"/>
                </a:solidFill>
              </a:rPr>
              <a:t>線上</a:t>
            </a:r>
          </a:p>
        </p:txBody>
      </p:sp>
      <p:sp>
        <p:nvSpPr>
          <p:cNvPr id="12" name="文字方塊 11"/>
          <p:cNvSpPr txBox="1"/>
          <p:nvPr/>
        </p:nvSpPr>
        <p:spPr>
          <a:xfrm>
            <a:off x="4114800" y="4267200"/>
            <a:ext cx="762000" cy="307777"/>
          </a:xfrm>
          <a:prstGeom prst="rect">
            <a:avLst/>
          </a:prstGeom>
          <a:noFill/>
        </p:spPr>
        <p:txBody>
          <a:bodyPr wrap="square" rtlCol="0">
            <a:spAutoFit/>
          </a:bodyPr>
          <a:lstStyle/>
          <a:p>
            <a:r>
              <a:rPr lang="zh-TW" altLang="en-US" sz="1400" dirty="0" smtClean="0">
                <a:solidFill>
                  <a:srgbClr val="FF0000"/>
                </a:solidFill>
              </a:rPr>
              <a:t>離線</a:t>
            </a:r>
            <a:endParaRPr lang="zh-TW" altLang="en-US" sz="1400" dirty="0">
              <a:solidFill>
                <a:srgbClr val="FF0000"/>
              </a:solidFill>
            </a:endParaRPr>
          </a:p>
        </p:txBody>
      </p:sp>
      <p:sp>
        <p:nvSpPr>
          <p:cNvPr id="13" name="文字方塊 12"/>
          <p:cNvSpPr txBox="1"/>
          <p:nvPr/>
        </p:nvSpPr>
        <p:spPr>
          <a:xfrm>
            <a:off x="838200" y="3683446"/>
            <a:ext cx="1295400" cy="815608"/>
          </a:xfrm>
          <a:prstGeom prst="rect">
            <a:avLst/>
          </a:prstGeom>
          <a:noFill/>
        </p:spPr>
        <p:txBody>
          <a:bodyPr wrap="square" rtlCol="0">
            <a:spAutoFit/>
          </a:bodyPr>
          <a:lstStyle/>
          <a:p>
            <a:r>
              <a:rPr lang="zh-TW" altLang="en-US" sz="1100" dirty="0">
                <a:solidFill>
                  <a:srgbClr val="FF0000"/>
                </a:solidFill>
              </a:rPr>
              <a:t>目標顯示廣告</a:t>
            </a:r>
            <a:endParaRPr lang="en-US" altLang="zh-TW" sz="1100" dirty="0">
              <a:solidFill>
                <a:srgbClr val="FF0000"/>
              </a:solidFill>
            </a:endParaRPr>
          </a:p>
          <a:p>
            <a:r>
              <a:rPr lang="zh-TW" altLang="en-US" sz="1100" dirty="0">
                <a:solidFill>
                  <a:srgbClr val="FF0000"/>
                </a:solidFill>
              </a:rPr>
              <a:t>目標郵件廣告</a:t>
            </a:r>
            <a:endParaRPr lang="en-US" altLang="zh-TW" sz="1100" dirty="0">
              <a:solidFill>
                <a:srgbClr val="FF0000"/>
              </a:solidFill>
            </a:endParaRPr>
          </a:p>
          <a:p>
            <a:r>
              <a:rPr lang="zh-TW" altLang="en-US" sz="1100" dirty="0">
                <a:solidFill>
                  <a:srgbClr val="FF0000"/>
                </a:solidFill>
              </a:rPr>
              <a:t>社群媒體</a:t>
            </a:r>
            <a:endParaRPr lang="en-US" altLang="zh-TW" sz="1100" dirty="0">
              <a:solidFill>
                <a:srgbClr val="FF0000"/>
              </a:solidFill>
            </a:endParaRPr>
          </a:p>
          <a:p>
            <a:endParaRPr lang="zh-TW" altLang="en-US" sz="1400" dirty="0">
              <a:solidFill>
                <a:srgbClr val="FF0000"/>
              </a:solidFill>
            </a:endParaRPr>
          </a:p>
        </p:txBody>
      </p:sp>
      <p:sp>
        <p:nvSpPr>
          <p:cNvPr id="14" name="文字方塊 13"/>
          <p:cNvSpPr txBox="1"/>
          <p:nvPr/>
        </p:nvSpPr>
        <p:spPr>
          <a:xfrm>
            <a:off x="3149895" y="3651647"/>
            <a:ext cx="1295400" cy="769441"/>
          </a:xfrm>
          <a:prstGeom prst="rect">
            <a:avLst/>
          </a:prstGeom>
          <a:noFill/>
        </p:spPr>
        <p:txBody>
          <a:bodyPr wrap="square" rtlCol="0">
            <a:spAutoFit/>
          </a:bodyPr>
          <a:lstStyle/>
          <a:p>
            <a:r>
              <a:rPr lang="zh-TW" altLang="en-US" sz="1100" dirty="0">
                <a:solidFill>
                  <a:srgbClr val="FF0000"/>
                </a:solidFill>
              </a:rPr>
              <a:t>搜尋工具</a:t>
            </a:r>
            <a:endParaRPr lang="en-US" altLang="zh-TW" sz="1100" dirty="0">
              <a:solidFill>
                <a:srgbClr val="FF0000"/>
              </a:solidFill>
            </a:endParaRPr>
          </a:p>
          <a:p>
            <a:r>
              <a:rPr lang="zh-TW" altLang="en-US" sz="1100" dirty="0">
                <a:solidFill>
                  <a:srgbClr val="FF0000"/>
                </a:solidFill>
              </a:rPr>
              <a:t>線上目錄</a:t>
            </a:r>
            <a:endParaRPr lang="en-US" altLang="zh-TW" sz="1100" dirty="0">
              <a:solidFill>
                <a:srgbClr val="FF0000"/>
              </a:solidFill>
            </a:endParaRPr>
          </a:p>
          <a:p>
            <a:r>
              <a:rPr lang="zh-TW" altLang="en-US" sz="1100" dirty="0">
                <a:solidFill>
                  <a:srgbClr val="FF0000"/>
                </a:solidFill>
              </a:rPr>
              <a:t>網站瀏覽</a:t>
            </a:r>
            <a:endParaRPr lang="en-US" altLang="zh-TW" sz="1100" dirty="0">
              <a:solidFill>
                <a:srgbClr val="FF0000"/>
              </a:solidFill>
            </a:endParaRPr>
          </a:p>
          <a:p>
            <a:r>
              <a:rPr lang="zh-TW" altLang="en-US" sz="1100" dirty="0">
                <a:solidFill>
                  <a:srgbClr val="FF0000"/>
                </a:solidFill>
              </a:rPr>
              <a:t>社群網路</a:t>
            </a:r>
            <a:endParaRPr lang="zh-TW" altLang="en-US" sz="1400" dirty="0">
              <a:solidFill>
                <a:srgbClr val="FF0000"/>
              </a:solidFill>
            </a:endParaRPr>
          </a:p>
        </p:txBody>
      </p:sp>
      <p:sp>
        <p:nvSpPr>
          <p:cNvPr id="15" name="文字方塊 14"/>
          <p:cNvSpPr txBox="1"/>
          <p:nvPr/>
        </p:nvSpPr>
        <p:spPr>
          <a:xfrm>
            <a:off x="4879763" y="3651647"/>
            <a:ext cx="1295400" cy="938719"/>
          </a:xfrm>
          <a:prstGeom prst="rect">
            <a:avLst/>
          </a:prstGeom>
          <a:noFill/>
        </p:spPr>
        <p:txBody>
          <a:bodyPr wrap="square" rtlCol="0">
            <a:spAutoFit/>
          </a:bodyPr>
          <a:lstStyle/>
          <a:p>
            <a:r>
              <a:rPr lang="zh-TW" altLang="en-US" sz="1100" dirty="0">
                <a:solidFill>
                  <a:srgbClr val="FF0000"/>
                </a:solidFill>
              </a:rPr>
              <a:t>搜尋工具</a:t>
            </a:r>
            <a:endParaRPr lang="en-US" altLang="zh-TW" sz="1100" dirty="0">
              <a:solidFill>
                <a:srgbClr val="FF0000"/>
              </a:solidFill>
            </a:endParaRPr>
          </a:p>
          <a:p>
            <a:r>
              <a:rPr lang="zh-TW" altLang="en-US" sz="1100" dirty="0">
                <a:solidFill>
                  <a:srgbClr val="FF0000"/>
                </a:solidFill>
              </a:rPr>
              <a:t>線上目錄</a:t>
            </a:r>
            <a:endParaRPr lang="en-US" altLang="zh-TW" sz="1100" dirty="0">
              <a:solidFill>
                <a:srgbClr val="FF0000"/>
              </a:solidFill>
            </a:endParaRPr>
          </a:p>
          <a:p>
            <a:r>
              <a:rPr lang="zh-TW" altLang="en-US" sz="1100" dirty="0">
                <a:solidFill>
                  <a:srgbClr val="FF0000"/>
                </a:solidFill>
              </a:rPr>
              <a:t>網站瀏覽</a:t>
            </a:r>
            <a:endParaRPr lang="en-US" altLang="zh-TW" sz="1100" dirty="0">
              <a:solidFill>
                <a:srgbClr val="FF0000"/>
              </a:solidFill>
            </a:endParaRPr>
          </a:p>
          <a:p>
            <a:r>
              <a:rPr lang="zh-TW" altLang="en-US" sz="1100" dirty="0">
                <a:solidFill>
                  <a:srgbClr val="FF0000"/>
                </a:solidFill>
              </a:rPr>
              <a:t>產品評論</a:t>
            </a:r>
            <a:endParaRPr lang="en-US" altLang="zh-TW" sz="1100" dirty="0">
              <a:solidFill>
                <a:srgbClr val="FF0000"/>
              </a:solidFill>
            </a:endParaRPr>
          </a:p>
          <a:p>
            <a:r>
              <a:rPr lang="zh-TW" altLang="en-US" sz="1100" dirty="0">
                <a:solidFill>
                  <a:srgbClr val="FF0000"/>
                </a:solidFill>
              </a:rPr>
              <a:t>社群網路</a:t>
            </a:r>
            <a:endParaRPr lang="zh-TW" altLang="en-US" sz="1400" dirty="0">
              <a:solidFill>
                <a:srgbClr val="FF0000"/>
              </a:solidFill>
            </a:endParaRPr>
          </a:p>
        </p:txBody>
      </p:sp>
      <p:sp>
        <p:nvSpPr>
          <p:cNvPr id="17" name="文字方塊 16"/>
          <p:cNvSpPr txBox="1"/>
          <p:nvPr/>
        </p:nvSpPr>
        <p:spPr>
          <a:xfrm>
            <a:off x="5807452" y="3774757"/>
            <a:ext cx="1295400" cy="769441"/>
          </a:xfrm>
          <a:prstGeom prst="rect">
            <a:avLst/>
          </a:prstGeom>
          <a:noFill/>
        </p:spPr>
        <p:txBody>
          <a:bodyPr wrap="square" rtlCol="0">
            <a:spAutoFit/>
          </a:bodyPr>
          <a:lstStyle/>
          <a:p>
            <a:r>
              <a:rPr lang="zh-TW" altLang="en-US" sz="1100" dirty="0">
                <a:solidFill>
                  <a:srgbClr val="FF0000"/>
                </a:solidFill>
              </a:rPr>
              <a:t>線上提升</a:t>
            </a:r>
            <a:endParaRPr lang="en-US" altLang="zh-TW" sz="1100" dirty="0">
              <a:solidFill>
                <a:srgbClr val="FF0000"/>
              </a:solidFill>
            </a:endParaRPr>
          </a:p>
          <a:p>
            <a:r>
              <a:rPr lang="zh-TW" altLang="en-US" sz="1100" dirty="0">
                <a:solidFill>
                  <a:srgbClr val="FF0000"/>
                </a:solidFill>
              </a:rPr>
              <a:t>不計算</a:t>
            </a:r>
            <a:endParaRPr lang="en-US" altLang="zh-TW" sz="1100" dirty="0">
              <a:solidFill>
                <a:srgbClr val="FF0000"/>
              </a:solidFill>
            </a:endParaRPr>
          </a:p>
          <a:p>
            <a:r>
              <a:rPr lang="zh-TW" altLang="en-US" sz="1100" dirty="0">
                <a:solidFill>
                  <a:srgbClr val="FF0000"/>
                </a:solidFill>
              </a:rPr>
              <a:t>目標郵件</a:t>
            </a:r>
            <a:endParaRPr lang="en-US" altLang="zh-TW" sz="1100" dirty="0">
              <a:solidFill>
                <a:srgbClr val="FF0000"/>
              </a:solidFill>
            </a:endParaRPr>
          </a:p>
          <a:p>
            <a:r>
              <a:rPr lang="zh-TW" altLang="en-US" sz="1100" dirty="0">
                <a:solidFill>
                  <a:srgbClr val="FF0000"/>
                </a:solidFill>
              </a:rPr>
              <a:t>很快地售出</a:t>
            </a:r>
            <a:endParaRPr lang="en-US" altLang="zh-TW" sz="1100" dirty="0">
              <a:solidFill>
                <a:srgbClr val="FF0000"/>
              </a:solidFill>
            </a:endParaRPr>
          </a:p>
        </p:txBody>
      </p:sp>
      <p:sp>
        <p:nvSpPr>
          <p:cNvPr id="18" name="文字方塊 17"/>
          <p:cNvSpPr txBox="1"/>
          <p:nvPr/>
        </p:nvSpPr>
        <p:spPr>
          <a:xfrm>
            <a:off x="7860122" y="3683446"/>
            <a:ext cx="1295400" cy="1107996"/>
          </a:xfrm>
          <a:prstGeom prst="rect">
            <a:avLst/>
          </a:prstGeom>
          <a:noFill/>
        </p:spPr>
        <p:txBody>
          <a:bodyPr wrap="square" rtlCol="0">
            <a:spAutoFit/>
          </a:bodyPr>
          <a:lstStyle/>
          <a:p>
            <a:r>
              <a:rPr lang="zh-TW" altLang="en-US" sz="1100" dirty="0">
                <a:solidFill>
                  <a:srgbClr val="FF0000"/>
                </a:solidFill>
              </a:rPr>
              <a:t>消費交流</a:t>
            </a:r>
            <a:endParaRPr lang="en-US" altLang="zh-TW" sz="1100" dirty="0">
              <a:solidFill>
                <a:srgbClr val="FF0000"/>
              </a:solidFill>
            </a:endParaRPr>
          </a:p>
          <a:p>
            <a:r>
              <a:rPr lang="zh-TW" altLang="en-US" sz="1100" dirty="0">
                <a:solidFill>
                  <a:srgbClr val="FF0000"/>
                </a:solidFill>
              </a:rPr>
              <a:t>通訊</a:t>
            </a:r>
            <a:endParaRPr lang="en-US" altLang="zh-TW" sz="1100" dirty="0">
              <a:solidFill>
                <a:srgbClr val="FF0000"/>
              </a:solidFill>
            </a:endParaRPr>
          </a:p>
          <a:p>
            <a:r>
              <a:rPr lang="zh-TW" altLang="en-US" sz="1100" dirty="0">
                <a:solidFill>
                  <a:srgbClr val="FF0000"/>
                </a:solidFill>
              </a:rPr>
              <a:t>客戶郵件</a:t>
            </a:r>
            <a:endParaRPr lang="en-US" altLang="zh-TW" sz="1100" dirty="0">
              <a:solidFill>
                <a:srgbClr val="FF0000"/>
              </a:solidFill>
            </a:endParaRPr>
          </a:p>
          <a:p>
            <a:r>
              <a:rPr lang="zh-TW" altLang="en-US" sz="1100" dirty="0">
                <a:solidFill>
                  <a:srgbClr val="FF0000"/>
                </a:solidFill>
              </a:rPr>
              <a:t>線上更新</a:t>
            </a:r>
            <a:endParaRPr lang="en-US" altLang="zh-TW" sz="1100" dirty="0">
              <a:solidFill>
                <a:srgbClr val="FF0000"/>
              </a:solidFill>
            </a:endParaRPr>
          </a:p>
          <a:p>
            <a:r>
              <a:rPr lang="zh-TW" altLang="en-US" sz="1100" dirty="0">
                <a:solidFill>
                  <a:srgbClr val="FF0000"/>
                </a:solidFill>
              </a:rPr>
              <a:t>社群網路</a:t>
            </a:r>
            <a:endParaRPr lang="zh-TW" altLang="en-US" sz="1400" dirty="0">
              <a:solidFill>
                <a:srgbClr val="FF0000"/>
              </a:solidFill>
            </a:endParaRPr>
          </a:p>
          <a:p>
            <a:endParaRPr lang="en-US" altLang="zh-TW" sz="1100" dirty="0">
              <a:solidFill>
                <a:srgbClr val="FF0000"/>
              </a:solidFill>
            </a:endParaRPr>
          </a:p>
        </p:txBody>
      </p:sp>
      <p:sp>
        <p:nvSpPr>
          <p:cNvPr id="19" name="文字方塊 18"/>
          <p:cNvSpPr txBox="1"/>
          <p:nvPr/>
        </p:nvSpPr>
        <p:spPr>
          <a:xfrm>
            <a:off x="991043" y="5038322"/>
            <a:ext cx="1295400" cy="600164"/>
          </a:xfrm>
          <a:prstGeom prst="rect">
            <a:avLst/>
          </a:prstGeom>
          <a:noFill/>
        </p:spPr>
        <p:txBody>
          <a:bodyPr wrap="square" rtlCol="0">
            <a:spAutoFit/>
          </a:bodyPr>
          <a:lstStyle/>
          <a:p>
            <a:r>
              <a:rPr lang="zh-TW" altLang="en-US" sz="1100" dirty="0">
                <a:solidFill>
                  <a:srgbClr val="FF0000"/>
                </a:solidFill>
              </a:rPr>
              <a:t>大量媒體</a:t>
            </a:r>
            <a:endParaRPr lang="en-US" altLang="zh-TW" sz="1100" dirty="0">
              <a:solidFill>
                <a:srgbClr val="FF0000"/>
              </a:solidFill>
            </a:endParaRPr>
          </a:p>
          <a:p>
            <a:r>
              <a:rPr lang="zh-TW" altLang="en-US" sz="1100" dirty="0">
                <a:solidFill>
                  <a:srgbClr val="FF0000"/>
                </a:solidFill>
              </a:rPr>
              <a:t>平面媒體</a:t>
            </a:r>
            <a:endParaRPr lang="en-US" altLang="zh-TW" sz="1100" dirty="0">
              <a:solidFill>
                <a:srgbClr val="FF0000"/>
              </a:solidFill>
            </a:endParaRPr>
          </a:p>
          <a:p>
            <a:r>
              <a:rPr lang="zh-TW" altLang="en-US" sz="1100" dirty="0">
                <a:solidFill>
                  <a:srgbClr val="FF0000"/>
                </a:solidFill>
              </a:rPr>
              <a:t>社群網路</a:t>
            </a:r>
            <a:endParaRPr lang="zh-TW" altLang="en-US" sz="1400" dirty="0">
              <a:solidFill>
                <a:srgbClr val="FF0000"/>
              </a:solidFill>
            </a:endParaRPr>
          </a:p>
        </p:txBody>
      </p:sp>
      <p:sp>
        <p:nvSpPr>
          <p:cNvPr id="20" name="文字方塊 19"/>
          <p:cNvSpPr txBox="1"/>
          <p:nvPr/>
        </p:nvSpPr>
        <p:spPr>
          <a:xfrm>
            <a:off x="3200400" y="5111859"/>
            <a:ext cx="1295400" cy="984885"/>
          </a:xfrm>
          <a:prstGeom prst="rect">
            <a:avLst/>
          </a:prstGeom>
          <a:noFill/>
        </p:spPr>
        <p:txBody>
          <a:bodyPr wrap="square" rtlCol="0">
            <a:spAutoFit/>
          </a:bodyPr>
          <a:lstStyle/>
          <a:p>
            <a:r>
              <a:rPr lang="zh-TW" altLang="en-US" sz="1100" dirty="0">
                <a:solidFill>
                  <a:srgbClr val="FF0000"/>
                </a:solidFill>
              </a:rPr>
              <a:t>種類</a:t>
            </a:r>
            <a:endParaRPr lang="en-US" altLang="zh-TW" sz="1100" dirty="0">
              <a:solidFill>
                <a:srgbClr val="FF0000"/>
              </a:solidFill>
            </a:endParaRPr>
          </a:p>
          <a:p>
            <a:r>
              <a:rPr lang="zh-TW" altLang="en-US" sz="1100" dirty="0">
                <a:solidFill>
                  <a:srgbClr val="FF0000"/>
                </a:solidFill>
              </a:rPr>
              <a:t>大量媒體</a:t>
            </a:r>
            <a:endParaRPr lang="en-US" altLang="zh-TW" sz="1100" dirty="0">
              <a:solidFill>
                <a:srgbClr val="FF0000"/>
              </a:solidFill>
            </a:endParaRPr>
          </a:p>
          <a:p>
            <a:r>
              <a:rPr lang="zh-TW" altLang="en-US" sz="1100" dirty="0">
                <a:solidFill>
                  <a:srgbClr val="FF0000"/>
                </a:solidFill>
              </a:rPr>
              <a:t>平面媒體</a:t>
            </a:r>
            <a:endParaRPr lang="en-US" altLang="zh-TW" sz="1100" dirty="0">
              <a:solidFill>
                <a:srgbClr val="FF0000"/>
              </a:solidFill>
            </a:endParaRPr>
          </a:p>
          <a:p>
            <a:r>
              <a:rPr lang="zh-TW" altLang="en-US" sz="1100" dirty="0">
                <a:solidFill>
                  <a:srgbClr val="FF0000"/>
                </a:solidFill>
              </a:rPr>
              <a:t>直接逛</a:t>
            </a:r>
            <a:endParaRPr lang="en-US" altLang="zh-TW" sz="1100" dirty="0">
              <a:solidFill>
                <a:srgbClr val="FF0000"/>
              </a:solidFill>
            </a:endParaRPr>
          </a:p>
          <a:p>
            <a:endParaRPr lang="zh-TW" altLang="en-US" sz="1400" dirty="0">
              <a:solidFill>
                <a:srgbClr val="FF0000"/>
              </a:solidFill>
            </a:endParaRPr>
          </a:p>
        </p:txBody>
      </p:sp>
      <p:sp>
        <p:nvSpPr>
          <p:cNvPr id="21" name="文字方塊 20"/>
          <p:cNvSpPr txBox="1"/>
          <p:nvPr/>
        </p:nvSpPr>
        <p:spPr>
          <a:xfrm>
            <a:off x="4993423" y="5035660"/>
            <a:ext cx="1295400" cy="984885"/>
          </a:xfrm>
          <a:prstGeom prst="rect">
            <a:avLst/>
          </a:prstGeom>
          <a:noFill/>
        </p:spPr>
        <p:txBody>
          <a:bodyPr wrap="square" rtlCol="0">
            <a:spAutoFit/>
          </a:bodyPr>
          <a:lstStyle/>
          <a:p>
            <a:r>
              <a:rPr lang="zh-TW" altLang="en-US" sz="1100" dirty="0">
                <a:solidFill>
                  <a:srgbClr val="FF0000"/>
                </a:solidFill>
              </a:rPr>
              <a:t>有關連群組</a:t>
            </a:r>
            <a:endParaRPr lang="en-US" altLang="zh-TW" sz="1100" dirty="0">
              <a:solidFill>
                <a:srgbClr val="FF0000"/>
              </a:solidFill>
            </a:endParaRPr>
          </a:p>
          <a:p>
            <a:r>
              <a:rPr lang="zh-TW" altLang="en-US" sz="1100" dirty="0">
                <a:solidFill>
                  <a:srgbClr val="FF0000"/>
                </a:solidFill>
              </a:rPr>
              <a:t>意見領導</a:t>
            </a:r>
            <a:endParaRPr lang="en-US" altLang="zh-TW" sz="1100" dirty="0">
              <a:solidFill>
                <a:srgbClr val="FF0000"/>
              </a:solidFill>
            </a:endParaRPr>
          </a:p>
          <a:p>
            <a:r>
              <a:rPr lang="zh-TW" altLang="en-US" sz="1100" dirty="0">
                <a:solidFill>
                  <a:srgbClr val="FF0000"/>
                </a:solidFill>
              </a:rPr>
              <a:t>大量媒體</a:t>
            </a:r>
            <a:endParaRPr lang="en-US" altLang="zh-TW" sz="1100" dirty="0">
              <a:solidFill>
                <a:srgbClr val="FF0000"/>
              </a:solidFill>
            </a:endParaRPr>
          </a:p>
          <a:p>
            <a:r>
              <a:rPr lang="zh-TW" altLang="en-US" sz="1100" dirty="0">
                <a:solidFill>
                  <a:srgbClr val="FF0000"/>
                </a:solidFill>
              </a:rPr>
              <a:t>直接逛</a:t>
            </a:r>
            <a:endParaRPr lang="en-US" altLang="zh-TW" sz="1100" dirty="0">
              <a:solidFill>
                <a:srgbClr val="FF0000"/>
              </a:solidFill>
            </a:endParaRPr>
          </a:p>
          <a:p>
            <a:endParaRPr lang="zh-TW" altLang="en-US" sz="1400" dirty="0">
              <a:solidFill>
                <a:srgbClr val="FF0000"/>
              </a:solidFill>
            </a:endParaRPr>
          </a:p>
        </p:txBody>
      </p:sp>
      <p:sp>
        <p:nvSpPr>
          <p:cNvPr id="22" name="文字方塊 21"/>
          <p:cNvSpPr txBox="1"/>
          <p:nvPr/>
        </p:nvSpPr>
        <p:spPr>
          <a:xfrm>
            <a:off x="6056541" y="5004138"/>
            <a:ext cx="1295400" cy="815608"/>
          </a:xfrm>
          <a:prstGeom prst="rect">
            <a:avLst/>
          </a:prstGeom>
          <a:noFill/>
        </p:spPr>
        <p:txBody>
          <a:bodyPr wrap="square" rtlCol="0">
            <a:spAutoFit/>
          </a:bodyPr>
          <a:lstStyle/>
          <a:p>
            <a:r>
              <a:rPr lang="zh-TW" altLang="en-US" sz="1100" dirty="0">
                <a:solidFill>
                  <a:srgbClr val="FF0000"/>
                </a:solidFill>
              </a:rPr>
              <a:t>直接郵件</a:t>
            </a:r>
            <a:endParaRPr lang="en-US" altLang="zh-TW" sz="1100" dirty="0">
              <a:solidFill>
                <a:srgbClr val="FF0000"/>
              </a:solidFill>
            </a:endParaRPr>
          </a:p>
          <a:p>
            <a:r>
              <a:rPr lang="zh-TW" altLang="en-US" sz="1100" dirty="0">
                <a:solidFill>
                  <a:srgbClr val="FF0000"/>
                </a:solidFill>
              </a:rPr>
              <a:t>大量媒體</a:t>
            </a:r>
            <a:endParaRPr lang="en-US" altLang="zh-TW" sz="1100" dirty="0">
              <a:solidFill>
                <a:srgbClr val="FF0000"/>
              </a:solidFill>
            </a:endParaRPr>
          </a:p>
          <a:p>
            <a:r>
              <a:rPr lang="zh-TW" altLang="en-US" sz="1100" dirty="0">
                <a:solidFill>
                  <a:srgbClr val="FF0000"/>
                </a:solidFill>
              </a:rPr>
              <a:t>平面媒體</a:t>
            </a:r>
            <a:endParaRPr lang="en-US" altLang="zh-TW" sz="1100" dirty="0">
              <a:solidFill>
                <a:srgbClr val="FF0000"/>
              </a:solidFill>
            </a:endParaRPr>
          </a:p>
          <a:p>
            <a:endParaRPr lang="zh-TW" altLang="en-US" sz="1400" dirty="0">
              <a:solidFill>
                <a:srgbClr val="FF0000"/>
              </a:solidFill>
            </a:endParaRPr>
          </a:p>
        </p:txBody>
      </p:sp>
      <p:sp>
        <p:nvSpPr>
          <p:cNvPr id="23" name="文字方塊 22"/>
          <p:cNvSpPr txBox="1"/>
          <p:nvPr/>
        </p:nvSpPr>
        <p:spPr>
          <a:xfrm>
            <a:off x="7855523" y="5032594"/>
            <a:ext cx="1295400" cy="430887"/>
          </a:xfrm>
          <a:prstGeom prst="rect">
            <a:avLst/>
          </a:prstGeom>
          <a:noFill/>
        </p:spPr>
        <p:txBody>
          <a:bodyPr wrap="square" rtlCol="0">
            <a:spAutoFit/>
          </a:bodyPr>
          <a:lstStyle/>
          <a:p>
            <a:r>
              <a:rPr lang="zh-TW" altLang="en-US" sz="1100" dirty="0">
                <a:solidFill>
                  <a:srgbClr val="FF0000"/>
                </a:solidFill>
              </a:rPr>
              <a:t>保證書</a:t>
            </a:r>
            <a:endParaRPr lang="en-US" altLang="zh-TW" sz="1100" dirty="0">
              <a:solidFill>
                <a:srgbClr val="FF0000"/>
              </a:solidFill>
            </a:endParaRPr>
          </a:p>
          <a:p>
            <a:r>
              <a:rPr lang="zh-TW" altLang="en-US" sz="1100" dirty="0">
                <a:solidFill>
                  <a:srgbClr val="FF0000"/>
                </a:solidFill>
              </a:rPr>
              <a:t>售後服務</a:t>
            </a:r>
            <a:endParaRPr lang="zh-TW" altLang="en-US" sz="1400" dirty="0">
              <a:solidFill>
                <a:srgbClr val="FF0000"/>
              </a:solidFill>
            </a:endParaRPr>
          </a:p>
        </p:txBody>
      </p:sp>
    </p:spTree>
    <p:extLst>
      <p:ext uri="{BB962C8B-B14F-4D97-AF65-F5344CB8AC3E}">
        <p14:creationId xmlns:p14="http://schemas.microsoft.com/office/powerpoint/2010/main" val="340837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Online Purchasing Decision (2 of 2)</a:t>
            </a:r>
          </a:p>
        </p:txBody>
      </p:sp>
      <p:sp>
        <p:nvSpPr>
          <p:cNvPr id="3" name="Content Placeholder 2"/>
          <p:cNvSpPr>
            <a:spLocks noGrp="1"/>
          </p:cNvSpPr>
          <p:nvPr>
            <p:ph idx="1"/>
          </p:nvPr>
        </p:nvSpPr>
        <p:spPr>
          <a:xfrm>
            <a:off x="457200" y="1447800"/>
            <a:ext cx="8229600" cy="4525963"/>
          </a:xfrm>
        </p:spPr>
        <p:txBody>
          <a:bodyPr/>
          <a:lstStyle/>
          <a:p>
            <a:r>
              <a:rPr lang="en-US" dirty="0"/>
              <a:t>Decision process similar for online and offline </a:t>
            </a:r>
            <a:r>
              <a:rPr lang="en-US" dirty="0" smtClean="0"/>
              <a:t>behavior</a:t>
            </a:r>
            <a:r>
              <a:rPr lang="zh-TW" altLang="zh-TW" sz="2400" dirty="0">
                <a:solidFill>
                  <a:srgbClr val="FF0000"/>
                </a:solidFill>
              </a:rPr>
              <a:t>在線和離線行為決策過程類似</a:t>
            </a:r>
            <a:endParaRPr lang="en-US" sz="2400" dirty="0">
              <a:solidFill>
                <a:srgbClr val="FF0000"/>
              </a:solidFill>
            </a:endParaRPr>
          </a:p>
          <a:p>
            <a:r>
              <a:rPr lang="en-US" dirty="0"/>
              <a:t>General online behavior model</a:t>
            </a:r>
            <a:r>
              <a:rPr lang="zh-TW" altLang="zh-TW" sz="2400" dirty="0">
                <a:solidFill>
                  <a:srgbClr val="FF0000"/>
                </a:solidFill>
              </a:rPr>
              <a:t>一般在線行為模型</a:t>
            </a:r>
            <a:endParaRPr lang="en-US" sz="2400" dirty="0">
              <a:solidFill>
                <a:srgbClr val="FF0000"/>
              </a:solidFill>
            </a:endParaRPr>
          </a:p>
          <a:p>
            <a:pPr lvl="1"/>
            <a:r>
              <a:rPr lang="en-US" dirty="0"/>
              <a:t>User characteristics</a:t>
            </a:r>
            <a:r>
              <a:rPr lang="zh-TW" altLang="zh-TW" sz="1800" dirty="0">
                <a:solidFill>
                  <a:srgbClr val="FF0000"/>
                </a:solidFill>
              </a:rPr>
              <a:t>用戶特徵</a:t>
            </a:r>
            <a:endParaRPr lang="en-US" sz="1800" dirty="0">
              <a:solidFill>
                <a:srgbClr val="FF0000"/>
              </a:solidFill>
            </a:endParaRPr>
          </a:p>
          <a:p>
            <a:pPr lvl="1"/>
            <a:r>
              <a:rPr lang="en-US" dirty="0"/>
              <a:t>Product characteristics</a:t>
            </a:r>
            <a:r>
              <a:rPr lang="zh-TW" altLang="zh-TW" sz="1800" dirty="0">
                <a:solidFill>
                  <a:srgbClr val="FF0000"/>
                </a:solidFill>
              </a:rPr>
              <a:t>產品特點</a:t>
            </a:r>
            <a:endParaRPr lang="en-US" sz="1800" dirty="0">
              <a:solidFill>
                <a:srgbClr val="FF0000"/>
              </a:solidFill>
            </a:endParaRPr>
          </a:p>
          <a:p>
            <a:pPr lvl="1"/>
            <a:r>
              <a:rPr lang="en-US" dirty="0"/>
              <a:t>Website features: latency, usability, security</a:t>
            </a:r>
            <a:r>
              <a:rPr lang="zh-TW" altLang="zh-TW" sz="1800" dirty="0">
                <a:solidFill>
                  <a:srgbClr val="FF0000"/>
                </a:solidFill>
              </a:rPr>
              <a:t>網站功能：延遲，可用性，安全性</a:t>
            </a:r>
            <a:endParaRPr lang="en-US" sz="1800" dirty="0">
              <a:solidFill>
                <a:srgbClr val="FF0000"/>
              </a:solidFill>
            </a:endParaRPr>
          </a:p>
          <a:p>
            <a:pPr lvl="1"/>
            <a:r>
              <a:rPr lang="en-US" dirty="0"/>
              <a:t>Attitudes toward online purchasing</a:t>
            </a:r>
            <a:r>
              <a:rPr lang="zh-TW" altLang="zh-TW" sz="1800" dirty="0">
                <a:solidFill>
                  <a:srgbClr val="FF0000"/>
                </a:solidFill>
              </a:rPr>
              <a:t>對在線購買的態度</a:t>
            </a:r>
            <a:endParaRPr lang="en-US" sz="1800" dirty="0">
              <a:solidFill>
                <a:srgbClr val="FF0000"/>
              </a:solidFill>
            </a:endParaRPr>
          </a:p>
          <a:p>
            <a:pPr lvl="1"/>
            <a:r>
              <a:rPr lang="en-US" dirty="0"/>
              <a:t>Perceptions about control over online environment</a:t>
            </a:r>
            <a:r>
              <a:rPr lang="zh-TW" altLang="zh-TW" sz="1800" dirty="0">
                <a:solidFill>
                  <a:srgbClr val="FF0000"/>
                </a:solidFill>
              </a:rPr>
              <a:t>對在線環境控制的看法</a:t>
            </a:r>
            <a:endParaRPr lang="en-US" sz="1800" dirty="0">
              <a:solidFill>
                <a:srgbClr val="FF0000"/>
              </a:solidFill>
            </a:endParaRPr>
          </a:p>
          <a:p>
            <a:r>
              <a:rPr lang="en-US" dirty="0"/>
              <a:t>Clickstream behavior</a:t>
            </a:r>
            <a:r>
              <a:rPr lang="zh-TW" altLang="zh-TW" sz="2400" dirty="0">
                <a:solidFill>
                  <a:srgbClr val="FF0000"/>
                </a:solidFill>
              </a:rPr>
              <a:t>點擊流</a:t>
            </a:r>
            <a:r>
              <a:rPr lang="zh-TW" altLang="en-US" sz="2400" dirty="0">
                <a:solidFill>
                  <a:srgbClr val="FF0000"/>
                </a:solidFill>
              </a:rPr>
              <a:t>量</a:t>
            </a:r>
            <a:r>
              <a:rPr lang="zh-TW" altLang="zh-TW" sz="2400" dirty="0">
                <a:solidFill>
                  <a:srgbClr val="FF0000"/>
                </a:solidFill>
              </a:rPr>
              <a:t>行為</a:t>
            </a:r>
            <a:endParaRPr lang="en-US" sz="2400" dirty="0">
              <a:solidFill>
                <a:srgbClr val="FF0000"/>
              </a:solidFill>
            </a:endParaRPr>
          </a:p>
        </p:txBody>
      </p:sp>
    </p:spTree>
    <p:extLst>
      <p:ext uri="{BB962C8B-B14F-4D97-AF65-F5344CB8AC3E}">
        <p14:creationId xmlns:p14="http://schemas.microsoft.com/office/powerpoint/2010/main" val="414881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97280"/>
          </a:xfrm>
        </p:spPr>
        <p:txBody>
          <a:bodyPr/>
          <a:lstStyle/>
          <a:p>
            <a:r>
              <a:rPr lang="en-US" dirty="0"/>
              <a:t>Shoppers: Browsers and Buyers</a:t>
            </a:r>
          </a:p>
        </p:txBody>
      </p:sp>
      <p:sp>
        <p:nvSpPr>
          <p:cNvPr id="3" name="Content Placeholder 2"/>
          <p:cNvSpPr>
            <a:spLocks noGrp="1"/>
          </p:cNvSpPr>
          <p:nvPr>
            <p:ph idx="1"/>
          </p:nvPr>
        </p:nvSpPr>
        <p:spPr>
          <a:xfrm>
            <a:off x="457200" y="533400"/>
            <a:ext cx="8229600" cy="4525963"/>
          </a:xfrm>
        </p:spPr>
        <p:txBody>
          <a:bodyPr/>
          <a:lstStyle/>
          <a:p>
            <a:r>
              <a:rPr lang="en-US" dirty="0"/>
              <a:t>Shoppers: Almost 90% of Internet users</a:t>
            </a:r>
            <a:r>
              <a:rPr lang="zh-TW" altLang="zh-TW" sz="2400" dirty="0">
                <a:solidFill>
                  <a:srgbClr val="FF0000"/>
                </a:solidFill>
              </a:rPr>
              <a:t>幾乎90％的互聯網用戶</a:t>
            </a:r>
            <a:endParaRPr lang="en-US" sz="2400" dirty="0">
              <a:solidFill>
                <a:srgbClr val="FF0000"/>
              </a:solidFill>
            </a:endParaRPr>
          </a:p>
          <a:p>
            <a:pPr lvl="1"/>
            <a:r>
              <a:rPr lang="en-US" dirty="0"/>
              <a:t>Over 77% buyers</a:t>
            </a:r>
            <a:r>
              <a:rPr lang="zh-TW" altLang="zh-TW" sz="1800" dirty="0">
                <a:solidFill>
                  <a:srgbClr val="FF0000"/>
                </a:solidFill>
              </a:rPr>
              <a:t>超過77％的買家</a:t>
            </a:r>
            <a:endParaRPr lang="en-US" sz="1800" dirty="0">
              <a:solidFill>
                <a:srgbClr val="FF0000"/>
              </a:solidFill>
            </a:endParaRPr>
          </a:p>
          <a:p>
            <a:pPr lvl="1"/>
            <a:r>
              <a:rPr lang="en-US" dirty="0"/>
              <a:t>13.8% browsers (purchase offline)</a:t>
            </a:r>
            <a:r>
              <a:rPr lang="zh-TW" altLang="zh-TW" dirty="0"/>
              <a:t> </a:t>
            </a:r>
            <a:r>
              <a:rPr lang="zh-TW" altLang="zh-TW" sz="1800" dirty="0">
                <a:solidFill>
                  <a:srgbClr val="FF0000"/>
                </a:solidFill>
              </a:rPr>
              <a:t>13.8％</a:t>
            </a:r>
            <a:r>
              <a:rPr lang="zh-TW" altLang="zh-TW" sz="1800" dirty="0" smtClean="0">
                <a:solidFill>
                  <a:srgbClr val="FF0000"/>
                </a:solidFill>
              </a:rPr>
              <a:t>瀏覽</a:t>
            </a:r>
            <a:r>
              <a:rPr lang="zh-TW" altLang="en-US" sz="1800" dirty="0" smtClean="0">
                <a:solidFill>
                  <a:srgbClr val="FF0000"/>
                </a:solidFill>
              </a:rPr>
              <a:t>者</a:t>
            </a:r>
            <a:r>
              <a:rPr lang="zh-TW" altLang="zh-TW" sz="1800" dirty="0" smtClean="0">
                <a:solidFill>
                  <a:srgbClr val="FF0000"/>
                </a:solidFill>
              </a:rPr>
              <a:t>（</a:t>
            </a:r>
            <a:r>
              <a:rPr lang="zh-TW" altLang="zh-TW" sz="1800" dirty="0">
                <a:solidFill>
                  <a:srgbClr val="FF0000"/>
                </a:solidFill>
              </a:rPr>
              <a:t>離線購買）</a:t>
            </a:r>
            <a:endParaRPr lang="en-US" sz="1800" dirty="0">
              <a:solidFill>
                <a:srgbClr val="FF0000"/>
              </a:solidFill>
            </a:endParaRPr>
          </a:p>
          <a:p>
            <a:r>
              <a:rPr lang="en-US" dirty="0"/>
              <a:t>Online research influenced over $1.3 trillion of retail purchases in </a:t>
            </a:r>
            <a:r>
              <a:rPr lang="en-US" dirty="0" smtClean="0"/>
              <a:t>2016</a:t>
            </a:r>
            <a:r>
              <a:rPr lang="zh-TW" altLang="zh-TW" sz="2400" dirty="0">
                <a:solidFill>
                  <a:srgbClr val="FF0000"/>
                </a:solidFill>
              </a:rPr>
              <a:t>在</a:t>
            </a:r>
            <a:r>
              <a:rPr lang="zh-TW" altLang="zh-TW" sz="2400" dirty="0" smtClean="0">
                <a:solidFill>
                  <a:srgbClr val="FF0000"/>
                </a:solidFill>
              </a:rPr>
              <a:t>2016年線</a:t>
            </a:r>
            <a:r>
              <a:rPr lang="zh-TW" altLang="en-US" sz="2400" dirty="0" smtClean="0">
                <a:solidFill>
                  <a:srgbClr val="FF0000"/>
                </a:solidFill>
              </a:rPr>
              <a:t>上</a:t>
            </a:r>
            <a:r>
              <a:rPr lang="zh-TW" altLang="zh-TW" sz="2400" dirty="0" smtClean="0">
                <a:solidFill>
                  <a:srgbClr val="FF0000"/>
                </a:solidFill>
              </a:rPr>
              <a:t>研究</a:t>
            </a:r>
            <a:r>
              <a:rPr lang="zh-TW" altLang="zh-TW" sz="2400" dirty="0">
                <a:solidFill>
                  <a:srgbClr val="FF0000"/>
                </a:solidFill>
              </a:rPr>
              <a:t>影響</a:t>
            </a:r>
            <a:r>
              <a:rPr lang="zh-TW" altLang="zh-TW" sz="2400" dirty="0" smtClean="0">
                <a:solidFill>
                  <a:srgbClr val="FF0000"/>
                </a:solidFill>
              </a:rPr>
              <a:t>了超過</a:t>
            </a:r>
            <a:r>
              <a:rPr lang="zh-TW" altLang="zh-TW" sz="2400" dirty="0">
                <a:solidFill>
                  <a:srgbClr val="FF0000"/>
                </a:solidFill>
              </a:rPr>
              <a:t>1.3萬億美元的零售採購</a:t>
            </a:r>
            <a:endParaRPr lang="en-US" sz="2400" dirty="0">
              <a:solidFill>
                <a:srgbClr val="FF0000"/>
              </a:solidFill>
            </a:endParaRPr>
          </a:p>
          <a:p>
            <a:r>
              <a:rPr lang="en-US" dirty="0"/>
              <a:t>Online traffic also influenced by offline brands and shopping</a:t>
            </a:r>
            <a:r>
              <a:rPr lang="zh-TW" altLang="zh-TW" sz="2400" dirty="0">
                <a:solidFill>
                  <a:srgbClr val="FF0000"/>
                </a:solidFill>
              </a:rPr>
              <a:t>在線流量也</a:t>
            </a:r>
            <a:r>
              <a:rPr lang="zh-TW" altLang="zh-TW" sz="2400" dirty="0" smtClean="0">
                <a:solidFill>
                  <a:srgbClr val="FF0000"/>
                </a:solidFill>
              </a:rPr>
              <a:t>受到</a:t>
            </a:r>
            <a:r>
              <a:rPr lang="zh-TW" altLang="en-US" sz="2400" dirty="0" smtClean="0">
                <a:solidFill>
                  <a:srgbClr val="FF0000"/>
                </a:solidFill>
              </a:rPr>
              <a:t>離</a:t>
            </a:r>
            <a:r>
              <a:rPr lang="zh-TW" altLang="zh-TW" sz="2400" dirty="0" smtClean="0">
                <a:solidFill>
                  <a:srgbClr val="FF0000"/>
                </a:solidFill>
              </a:rPr>
              <a:t>線品牌和</a:t>
            </a:r>
            <a:r>
              <a:rPr lang="zh-TW" altLang="en-US" sz="2400" dirty="0">
                <a:solidFill>
                  <a:srgbClr val="FF0000"/>
                </a:solidFill>
              </a:rPr>
              <a:t>離</a:t>
            </a:r>
            <a:r>
              <a:rPr lang="zh-TW" altLang="zh-TW" sz="2400" dirty="0">
                <a:solidFill>
                  <a:srgbClr val="FF0000"/>
                </a:solidFill>
              </a:rPr>
              <a:t>線購物的影響</a:t>
            </a:r>
            <a:endParaRPr lang="en-US" sz="2400" dirty="0">
              <a:solidFill>
                <a:srgbClr val="FF0000"/>
              </a:solidFill>
            </a:endParaRPr>
          </a:p>
          <a:p>
            <a:r>
              <a:rPr lang="en-US" dirty="0"/>
              <a:t>E-commerce and traditional commerce are coupled: Part of a continuum of consuming behavior</a:t>
            </a:r>
            <a:r>
              <a:rPr lang="zh-TW" altLang="zh-TW" sz="2400" dirty="0">
                <a:solidFill>
                  <a:srgbClr val="FF0000"/>
                </a:solidFill>
              </a:rPr>
              <a:t>電子商務與傳統商業相結合：消費行為的連續性的一部分</a:t>
            </a:r>
            <a:endParaRPr lang="en-US" sz="2400" dirty="0">
              <a:solidFill>
                <a:srgbClr val="FF0000"/>
              </a:solidFill>
            </a:endParaRPr>
          </a:p>
        </p:txBody>
      </p:sp>
    </p:spTree>
    <p:extLst>
      <p:ext uri="{BB962C8B-B14F-4D97-AF65-F5344CB8AC3E}">
        <p14:creationId xmlns:p14="http://schemas.microsoft.com/office/powerpoint/2010/main" val="311060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6.3: A Model of Online Consumer Behavior</a:t>
            </a:r>
          </a:p>
        </p:txBody>
      </p:sp>
      <p:sp>
        <p:nvSpPr>
          <p:cNvPr id="4" name="Text Placeholder 3"/>
          <p:cNvSpPr>
            <a:spLocks noGrp="1"/>
          </p:cNvSpPr>
          <p:nvPr>
            <p:ph type="body" sz="quarter" idx="13"/>
          </p:nvPr>
        </p:nvSpPr>
        <p:spPr/>
        <p:txBody>
          <a:bodyPr/>
          <a:lstStyle/>
          <a:p>
            <a:endParaRPr lang="en-US" dirty="0"/>
          </a:p>
        </p:txBody>
      </p:sp>
      <p:pic>
        <p:nvPicPr>
          <p:cNvPr id="8" name="Picture 7" descr="Figure 6.3 illustrates the elements of a model of online consumer behavio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65098" y="1371600"/>
            <a:ext cx="5661404"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2286000" y="2263306"/>
            <a:ext cx="914400" cy="400110"/>
          </a:xfrm>
          <a:prstGeom prst="rect">
            <a:avLst/>
          </a:prstGeom>
          <a:noFill/>
        </p:spPr>
        <p:txBody>
          <a:bodyPr wrap="square" rtlCol="0">
            <a:spAutoFit/>
          </a:bodyPr>
          <a:lstStyle/>
          <a:p>
            <a:r>
              <a:rPr lang="zh-TW" altLang="en-US" sz="2000" dirty="0">
                <a:solidFill>
                  <a:srgbClr val="FF0000"/>
                </a:solidFill>
              </a:rPr>
              <a:t>文化</a:t>
            </a:r>
          </a:p>
        </p:txBody>
      </p:sp>
      <p:sp>
        <p:nvSpPr>
          <p:cNvPr id="6" name="文字方塊 5"/>
          <p:cNvSpPr txBox="1"/>
          <p:nvPr/>
        </p:nvSpPr>
        <p:spPr>
          <a:xfrm>
            <a:off x="2204149" y="3131725"/>
            <a:ext cx="1143000" cy="400110"/>
          </a:xfrm>
          <a:prstGeom prst="rect">
            <a:avLst/>
          </a:prstGeom>
          <a:noFill/>
        </p:spPr>
        <p:txBody>
          <a:bodyPr wrap="square" rtlCol="0">
            <a:spAutoFit/>
          </a:bodyPr>
          <a:lstStyle/>
          <a:p>
            <a:r>
              <a:rPr lang="zh-TW" altLang="en-US" sz="2000" dirty="0">
                <a:solidFill>
                  <a:srgbClr val="FF0000"/>
                </a:solidFill>
              </a:rPr>
              <a:t>社交的</a:t>
            </a:r>
          </a:p>
        </p:txBody>
      </p:sp>
      <p:sp>
        <p:nvSpPr>
          <p:cNvPr id="7" name="文字方塊 6"/>
          <p:cNvSpPr txBox="1"/>
          <p:nvPr/>
        </p:nvSpPr>
        <p:spPr>
          <a:xfrm>
            <a:off x="1919990" y="3950750"/>
            <a:ext cx="1295400" cy="400110"/>
          </a:xfrm>
          <a:prstGeom prst="rect">
            <a:avLst/>
          </a:prstGeom>
          <a:noFill/>
        </p:spPr>
        <p:txBody>
          <a:bodyPr wrap="square" rtlCol="0">
            <a:spAutoFit/>
          </a:bodyPr>
          <a:lstStyle/>
          <a:p>
            <a:r>
              <a:rPr lang="zh-TW" altLang="en-US" sz="2000" dirty="0">
                <a:solidFill>
                  <a:srgbClr val="FF0000"/>
                </a:solidFill>
              </a:rPr>
              <a:t>心理學的</a:t>
            </a:r>
          </a:p>
        </p:txBody>
      </p:sp>
      <p:sp>
        <p:nvSpPr>
          <p:cNvPr id="9" name="文字方塊 8"/>
          <p:cNvSpPr txBox="1"/>
          <p:nvPr/>
        </p:nvSpPr>
        <p:spPr>
          <a:xfrm>
            <a:off x="4038600" y="2109418"/>
            <a:ext cx="1066800" cy="707886"/>
          </a:xfrm>
          <a:prstGeom prst="rect">
            <a:avLst/>
          </a:prstGeom>
          <a:noFill/>
        </p:spPr>
        <p:txBody>
          <a:bodyPr wrap="square" rtlCol="0">
            <a:spAutoFit/>
          </a:bodyPr>
          <a:lstStyle/>
          <a:p>
            <a:pPr lvl="0" eaLnBrk="0" fontAlgn="base" hangingPunct="0">
              <a:spcBef>
                <a:spcPct val="0"/>
              </a:spcBef>
              <a:spcAft>
                <a:spcPct val="0"/>
              </a:spcAft>
            </a:pPr>
            <a:r>
              <a:rPr lang="zh-TW" altLang="zh-TW" sz="2000" dirty="0">
                <a:solidFill>
                  <a:srgbClr val="FF0000"/>
                </a:solidFill>
                <a:latin typeface="Arial Unicode MS" panose="020B0604020202020204" pitchFamily="34" charset="-120"/>
                <a:ea typeface="inherit"/>
              </a:rPr>
              <a:t>市場交流刺激</a:t>
            </a:r>
            <a:r>
              <a:rPr lang="zh-TW" altLang="zh-TW" sz="900" dirty="0">
                <a:solidFill>
                  <a:srgbClr val="FF0000"/>
                </a:solidFill>
              </a:rPr>
              <a:t> </a:t>
            </a:r>
            <a:endParaRPr lang="zh-TW" altLang="zh-TW" sz="2000" dirty="0">
              <a:solidFill>
                <a:srgbClr val="FF0000"/>
              </a:solidFill>
              <a:latin typeface="Arial" panose="020B0604020202020204" pitchFamily="34" charset="0"/>
            </a:endParaRPr>
          </a:p>
        </p:txBody>
      </p:sp>
      <p:sp>
        <p:nvSpPr>
          <p:cNvPr id="10" name="文字方塊 9"/>
          <p:cNvSpPr txBox="1"/>
          <p:nvPr/>
        </p:nvSpPr>
        <p:spPr>
          <a:xfrm>
            <a:off x="3904848" y="2921420"/>
            <a:ext cx="1048152" cy="707886"/>
          </a:xfrm>
          <a:prstGeom prst="rect">
            <a:avLst/>
          </a:prstGeom>
          <a:noFill/>
        </p:spPr>
        <p:txBody>
          <a:bodyPr wrap="square" rtlCol="0">
            <a:spAutoFit/>
          </a:bodyPr>
          <a:lstStyle/>
          <a:p>
            <a:r>
              <a:rPr lang="zh-TW" altLang="en-US" sz="2000" dirty="0">
                <a:solidFill>
                  <a:srgbClr val="FF0000"/>
                </a:solidFill>
              </a:rPr>
              <a:t>公司</a:t>
            </a:r>
          </a:p>
          <a:p>
            <a:r>
              <a:rPr lang="zh-TW" altLang="en-US" sz="2000" dirty="0" smtClean="0">
                <a:solidFill>
                  <a:srgbClr val="FF0000"/>
                </a:solidFill>
              </a:rPr>
              <a:t>能力</a:t>
            </a:r>
            <a:endParaRPr lang="zh-TW" altLang="en-US" sz="2000" dirty="0">
              <a:solidFill>
                <a:srgbClr val="FF0000"/>
              </a:solidFill>
            </a:endParaRPr>
          </a:p>
        </p:txBody>
      </p:sp>
      <p:sp>
        <p:nvSpPr>
          <p:cNvPr id="11" name="文字方塊 10"/>
          <p:cNvSpPr txBox="1"/>
          <p:nvPr/>
        </p:nvSpPr>
        <p:spPr>
          <a:xfrm>
            <a:off x="6030262" y="2518488"/>
            <a:ext cx="914400" cy="707886"/>
          </a:xfrm>
          <a:prstGeom prst="rect">
            <a:avLst/>
          </a:prstGeom>
          <a:noFill/>
        </p:spPr>
        <p:txBody>
          <a:bodyPr wrap="square" rtlCol="0">
            <a:spAutoFit/>
          </a:bodyPr>
          <a:lstStyle/>
          <a:p>
            <a:r>
              <a:rPr lang="zh-TW" altLang="en-US" sz="2000" dirty="0">
                <a:solidFill>
                  <a:srgbClr val="FF0000"/>
                </a:solidFill>
              </a:rPr>
              <a:t>點擊行為</a:t>
            </a:r>
          </a:p>
        </p:txBody>
      </p:sp>
      <p:sp>
        <p:nvSpPr>
          <p:cNvPr id="12" name="文字方塊 11"/>
          <p:cNvSpPr txBox="1"/>
          <p:nvPr/>
        </p:nvSpPr>
        <p:spPr>
          <a:xfrm>
            <a:off x="7194059" y="3332395"/>
            <a:ext cx="914400" cy="400110"/>
          </a:xfrm>
          <a:prstGeom prst="rect">
            <a:avLst/>
          </a:prstGeom>
          <a:noFill/>
        </p:spPr>
        <p:txBody>
          <a:bodyPr wrap="square" rtlCol="0">
            <a:spAutoFit/>
          </a:bodyPr>
          <a:lstStyle/>
          <a:p>
            <a:r>
              <a:rPr lang="zh-TW" altLang="en-US" sz="2000" dirty="0">
                <a:solidFill>
                  <a:srgbClr val="FF0000"/>
                </a:solidFill>
              </a:rPr>
              <a:t>買</a:t>
            </a:r>
          </a:p>
        </p:txBody>
      </p:sp>
      <p:sp>
        <p:nvSpPr>
          <p:cNvPr id="14" name="文字方塊 13"/>
          <p:cNvSpPr txBox="1"/>
          <p:nvPr/>
        </p:nvSpPr>
        <p:spPr>
          <a:xfrm>
            <a:off x="2523939" y="4306331"/>
            <a:ext cx="914400" cy="707886"/>
          </a:xfrm>
          <a:prstGeom prst="rect">
            <a:avLst/>
          </a:prstGeom>
          <a:noFill/>
        </p:spPr>
        <p:txBody>
          <a:bodyPr wrap="square" rtlCol="0">
            <a:spAutoFit/>
          </a:bodyPr>
          <a:lstStyle/>
          <a:p>
            <a:r>
              <a:rPr lang="zh-TW" altLang="en-US" sz="2000" dirty="0">
                <a:solidFill>
                  <a:srgbClr val="FF0000"/>
                </a:solidFill>
              </a:rPr>
              <a:t>背景因素</a:t>
            </a:r>
          </a:p>
        </p:txBody>
      </p:sp>
      <p:sp>
        <p:nvSpPr>
          <p:cNvPr id="15" name="文字方塊 14"/>
          <p:cNvSpPr txBox="1"/>
          <p:nvPr/>
        </p:nvSpPr>
        <p:spPr>
          <a:xfrm>
            <a:off x="4007370" y="1613782"/>
            <a:ext cx="914400" cy="400110"/>
          </a:xfrm>
          <a:prstGeom prst="rect">
            <a:avLst/>
          </a:prstGeom>
          <a:noFill/>
        </p:spPr>
        <p:txBody>
          <a:bodyPr wrap="square" rtlCol="0">
            <a:spAutoFit/>
          </a:bodyPr>
          <a:lstStyle/>
          <a:p>
            <a:r>
              <a:rPr lang="zh-TW" altLang="en-US" sz="2000" dirty="0">
                <a:solidFill>
                  <a:srgbClr val="FF0000"/>
                </a:solidFill>
              </a:rPr>
              <a:t>品牌</a:t>
            </a:r>
          </a:p>
        </p:txBody>
      </p:sp>
      <p:sp>
        <p:nvSpPr>
          <p:cNvPr id="16" name="文字方塊 15"/>
          <p:cNvSpPr txBox="1"/>
          <p:nvPr/>
        </p:nvSpPr>
        <p:spPr>
          <a:xfrm>
            <a:off x="5195935" y="2593568"/>
            <a:ext cx="914400" cy="707886"/>
          </a:xfrm>
          <a:prstGeom prst="rect">
            <a:avLst/>
          </a:prstGeom>
          <a:noFill/>
        </p:spPr>
        <p:txBody>
          <a:bodyPr wrap="square" rtlCol="0">
            <a:spAutoFit/>
          </a:bodyPr>
          <a:lstStyle/>
          <a:p>
            <a:r>
              <a:rPr lang="zh-TW" altLang="en-US" sz="2000" dirty="0">
                <a:solidFill>
                  <a:srgbClr val="FF0000"/>
                </a:solidFill>
              </a:rPr>
              <a:t>購買態度</a:t>
            </a:r>
          </a:p>
        </p:txBody>
      </p:sp>
      <p:sp>
        <p:nvSpPr>
          <p:cNvPr id="17" name="文字方塊 16"/>
          <p:cNvSpPr txBox="1"/>
          <p:nvPr/>
        </p:nvSpPr>
        <p:spPr>
          <a:xfrm>
            <a:off x="5175949" y="3341792"/>
            <a:ext cx="914400" cy="707886"/>
          </a:xfrm>
          <a:prstGeom prst="rect">
            <a:avLst/>
          </a:prstGeom>
          <a:noFill/>
        </p:spPr>
        <p:txBody>
          <a:bodyPr wrap="square" rtlCol="0">
            <a:spAutoFit/>
          </a:bodyPr>
          <a:lstStyle/>
          <a:p>
            <a:r>
              <a:rPr lang="zh-TW" altLang="en-US" sz="2000" dirty="0">
                <a:solidFill>
                  <a:srgbClr val="FF0000"/>
                </a:solidFill>
              </a:rPr>
              <a:t>行為控制</a:t>
            </a:r>
          </a:p>
        </p:txBody>
      </p:sp>
      <p:sp>
        <p:nvSpPr>
          <p:cNvPr id="18" name="文字方塊 17"/>
          <p:cNvSpPr txBox="1"/>
          <p:nvPr/>
        </p:nvSpPr>
        <p:spPr>
          <a:xfrm>
            <a:off x="5148326" y="4007656"/>
            <a:ext cx="1100074" cy="1015663"/>
          </a:xfrm>
          <a:prstGeom prst="rect">
            <a:avLst/>
          </a:prstGeom>
          <a:noFill/>
        </p:spPr>
        <p:txBody>
          <a:bodyPr wrap="square" rtlCol="0">
            <a:spAutoFit/>
          </a:bodyPr>
          <a:lstStyle/>
          <a:p>
            <a:r>
              <a:rPr lang="zh-TW" altLang="en-US" sz="2000" dirty="0">
                <a:solidFill>
                  <a:srgbClr val="FF0000"/>
                </a:solidFill>
              </a:rPr>
              <a:t>社交網路</a:t>
            </a:r>
            <a:endParaRPr lang="en-US" altLang="zh-TW" sz="2000" dirty="0">
              <a:solidFill>
                <a:srgbClr val="FF0000"/>
              </a:solidFill>
            </a:endParaRPr>
          </a:p>
          <a:p>
            <a:endParaRPr lang="zh-TW" altLang="en-US" sz="2000" dirty="0">
              <a:solidFill>
                <a:srgbClr val="FF0000"/>
              </a:solidFill>
            </a:endParaRPr>
          </a:p>
        </p:txBody>
      </p:sp>
      <p:sp>
        <p:nvSpPr>
          <p:cNvPr id="19" name="文字方塊 18"/>
          <p:cNvSpPr txBox="1"/>
          <p:nvPr/>
        </p:nvSpPr>
        <p:spPr>
          <a:xfrm>
            <a:off x="3991913" y="3649511"/>
            <a:ext cx="1184036" cy="707886"/>
          </a:xfrm>
          <a:prstGeom prst="rect">
            <a:avLst/>
          </a:prstGeom>
          <a:noFill/>
        </p:spPr>
        <p:txBody>
          <a:bodyPr wrap="square" rtlCol="0">
            <a:spAutoFit/>
          </a:bodyPr>
          <a:lstStyle/>
          <a:p>
            <a:r>
              <a:rPr lang="zh-TW" altLang="en-US" sz="2000" dirty="0">
                <a:solidFill>
                  <a:srgbClr val="FF0000"/>
                </a:solidFill>
              </a:rPr>
              <a:t>網路平台特色</a:t>
            </a:r>
          </a:p>
        </p:txBody>
      </p:sp>
      <p:sp>
        <p:nvSpPr>
          <p:cNvPr id="20" name="文字方塊 19"/>
          <p:cNvSpPr txBox="1"/>
          <p:nvPr/>
        </p:nvSpPr>
        <p:spPr>
          <a:xfrm>
            <a:off x="3863885" y="4354688"/>
            <a:ext cx="1146197" cy="707886"/>
          </a:xfrm>
          <a:prstGeom prst="rect">
            <a:avLst/>
          </a:prstGeom>
          <a:noFill/>
        </p:spPr>
        <p:txBody>
          <a:bodyPr wrap="square" rtlCol="0">
            <a:spAutoFit/>
          </a:bodyPr>
          <a:lstStyle/>
          <a:p>
            <a:r>
              <a:rPr lang="zh-TW" altLang="en-US" sz="2000" dirty="0">
                <a:solidFill>
                  <a:srgbClr val="FF0000"/>
                </a:solidFill>
              </a:rPr>
              <a:t>消費者技能</a:t>
            </a:r>
          </a:p>
        </p:txBody>
      </p:sp>
      <p:sp>
        <p:nvSpPr>
          <p:cNvPr id="21" name="文字方塊 20"/>
          <p:cNvSpPr txBox="1"/>
          <p:nvPr/>
        </p:nvSpPr>
        <p:spPr>
          <a:xfrm>
            <a:off x="4070224" y="5007869"/>
            <a:ext cx="914400" cy="707886"/>
          </a:xfrm>
          <a:prstGeom prst="rect">
            <a:avLst/>
          </a:prstGeom>
          <a:noFill/>
        </p:spPr>
        <p:txBody>
          <a:bodyPr wrap="square" rtlCol="0">
            <a:spAutoFit/>
          </a:bodyPr>
          <a:lstStyle/>
          <a:p>
            <a:r>
              <a:rPr lang="zh-TW" altLang="en-US" sz="2000" dirty="0">
                <a:solidFill>
                  <a:srgbClr val="FF0000"/>
                </a:solidFill>
              </a:rPr>
              <a:t>產品特色</a:t>
            </a:r>
          </a:p>
        </p:txBody>
      </p:sp>
    </p:spTree>
    <p:extLst>
      <p:ext uri="{BB962C8B-B14F-4D97-AF65-F5344CB8AC3E}">
        <p14:creationId xmlns:p14="http://schemas.microsoft.com/office/powerpoint/2010/main" val="317135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97280"/>
          </a:xfrm>
        </p:spPr>
        <p:txBody>
          <a:bodyPr/>
          <a:lstStyle/>
          <a:p>
            <a:r>
              <a:rPr lang="en-US" dirty="0"/>
              <a:t>What Consumers Shop for and Buy </a:t>
            </a:r>
            <a:r>
              <a:rPr lang="en-US" dirty="0" smtClean="0"/>
              <a:t>Online</a:t>
            </a:r>
            <a:br>
              <a:rPr lang="en-US" dirty="0" smtClean="0"/>
            </a:br>
            <a:r>
              <a:rPr lang="zh-TW" altLang="en-US" sz="2000" dirty="0" smtClean="0">
                <a:solidFill>
                  <a:srgbClr val="00B050"/>
                </a:solidFill>
              </a:rPr>
              <a:t>消費者</a:t>
            </a:r>
            <a:r>
              <a:rPr lang="zh-TW" altLang="en-US" sz="2000" dirty="0">
                <a:solidFill>
                  <a:srgbClr val="00B050"/>
                </a:solidFill>
              </a:rPr>
              <a:t>購買和購買什麼</a:t>
            </a:r>
            <a:endParaRPr lang="en-US" sz="2000" dirty="0">
              <a:solidFill>
                <a:srgbClr val="00B050"/>
              </a:solidFill>
            </a:endParaRPr>
          </a:p>
        </p:txBody>
      </p:sp>
      <p:sp>
        <p:nvSpPr>
          <p:cNvPr id="3" name="Content Placeholder 2"/>
          <p:cNvSpPr>
            <a:spLocks noGrp="1"/>
          </p:cNvSpPr>
          <p:nvPr>
            <p:ph idx="1"/>
          </p:nvPr>
        </p:nvSpPr>
        <p:spPr>
          <a:xfrm>
            <a:off x="457200" y="1066800"/>
            <a:ext cx="8229600" cy="4525963"/>
          </a:xfrm>
        </p:spPr>
        <p:txBody>
          <a:bodyPr/>
          <a:lstStyle/>
          <a:p>
            <a:r>
              <a:rPr lang="en-US" dirty="0">
                <a:solidFill>
                  <a:srgbClr val="00B050"/>
                </a:solidFill>
              </a:rPr>
              <a:t>Big</a:t>
            </a:r>
            <a:r>
              <a:rPr lang="en-US" dirty="0"/>
              <a:t> ticket items ($1000 or more)</a:t>
            </a:r>
            <a:r>
              <a:rPr lang="zh-TW" altLang="zh-TW" sz="2400" dirty="0">
                <a:solidFill>
                  <a:srgbClr val="FF0000"/>
                </a:solidFill>
              </a:rPr>
              <a:t>大</a:t>
            </a:r>
            <a:r>
              <a:rPr lang="zh-TW" altLang="en-US" sz="2400" dirty="0">
                <a:solidFill>
                  <a:srgbClr val="FF0000"/>
                </a:solidFill>
              </a:rPr>
              <a:t>型</a:t>
            </a:r>
            <a:r>
              <a:rPr lang="zh-TW" altLang="zh-TW" sz="2400" dirty="0">
                <a:solidFill>
                  <a:srgbClr val="FF0000"/>
                </a:solidFill>
              </a:rPr>
              <a:t>項目（$ 1000或更多）</a:t>
            </a:r>
            <a:endParaRPr lang="en-US" sz="2400" dirty="0">
              <a:solidFill>
                <a:srgbClr val="FF0000"/>
              </a:solidFill>
            </a:endParaRPr>
          </a:p>
          <a:p>
            <a:pPr lvl="1"/>
            <a:r>
              <a:rPr lang="en-US" dirty="0"/>
              <a:t>Travel, computer hardware, electronics</a:t>
            </a:r>
            <a:r>
              <a:rPr lang="zh-TW" altLang="zh-TW" sz="1800" dirty="0">
                <a:solidFill>
                  <a:srgbClr val="FF0000"/>
                </a:solidFill>
              </a:rPr>
              <a:t>旅遊，電腦硬件，電子產品</a:t>
            </a:r>
            <a:endParaRPr lang="en-US" sz="1800" dirty="0">
              <a:solidFill>
                <a:srgbClr val="FF0000"/>
              </a:solidFill>
            </a:endParaRPr>
          </a:p>
          <a:p>
            <a:pPr lvl="1"/>
            <a:r>
              <a:rPr lang="en-US" dirty="0"/>
              <a:t>Consumers now more confident in purchasing costlier items</a:t>
            </a:r>
            <a:r>
              <a:rPr lang="zh-TW" altLang="zh-TW" sz="1800" dirty="0">
                <a:solidFill>
                  <a:srgbClr val="FF0000"/>
                </a:solidFill>
              </a:rPr>
              <a:t>消費者現在更有信心購買昂貴的物品</a:t>
            </a:r>
            <a:endParaRPr lang="en-US" sz="1800" dirty="0">
              <a:solidFill>
                <a:srgbClr val="FF0000"/>
              </a:solidFill>
            </a:endParaRPr>
          </a:p>
          <a:p>
            <a:r>
              <a:rPr lang="en-US" dirty="0">
                <a:solidFill>
                  <a:srgbClr val="00B050"/>
                </a:solidFill>
              </a:rPr>
              <a:t>Small</a:t>
            </a:r>
            <a:r>
              <a:rPr lang="en-US" dirty="0"/>
              <a:t> ticket items ($100 or less)</a:t>
            </a:r>
            <a:r>
              <a:rPr lang="zh-TW" altLang="zh-TW" sz="2400" dirty="0">
                <a:solidFill>
                  <a:srgbClr val="FF0000"/>
                </a:solidFill>
              </a:rPr>
              <a:t>小</a:t>
            </a:r>
            <a:r>
              <a:rPr lang="zh-TW" altLang="en-US" sz="2400" dirty="0">
                <a:solidFill>
                  <a:srgbClr val="FF0000"/>
                </a:solidFill>
              </a:rPr>
              <a:t>型</a:t>
            </a:r>
            <a:r>
              <a:rPr lang="zh-TW" altLang="zh-TW" sz="2400" dirty="0">
                <a:solidFill>
                  <a:srgbClr val="FF0000"/>
                </a:solidFill>
              </a:rPr>
              <a:t>物品（100美元或更少）</a:t>
            </a:r>
            <a:endParaRPr lang="en-US" sz="2400" dirty="0">
              <a:solidFill>
                <a:srgbClr val="FF0000"/>
              </a:solidFill>
            </a:endParaRPr>
          </a:p>
          <a:p>
            <a:pPr lvl="1"/>
            <a:r>
              <a:rPr lang="en-US" dirty="0"/>
              <a:t>Apparel, books, office supplies, software, etc.</a:t>
            </a:r>
            <a:r>
              <a:rPr lang="zh-TW" altLang="zh-TW" sz="1800" dirty="0">
                <a:solidFill>
                  <a:srgbClr val="FF0000"/>
                </a:solidFill>
              </a:rPr>
              <a:t>服裝，書籍，辦公用品，軟件等</a:t>
            </a:r>
            <a:endParaRPr lang="en-US" sz="1800" dirty="0">
              <a:solidFill>
                <a:srgbClr val="FF0000"/>
              </a:solidFill>
            </a:endParaRPr>
          </a:p>
          <a:p>
            <a:r>
              <a:rPr lang="en-US" dirty="0"/>
              <a:t>Sales of bulky goods, furniture, and large appliances rapidly expanding</a:t>
            </a:r>
            <a:r>
              <a:rPr lang="zh-TW" altLang="zh-TW" sz="2400" dirty="0">
                <a:solidFill>
                  <a:srgbClr val="FF0000"/>
                </a:solidFill>
              </a:rPr>
              <a:t>大件商品，家具和大型家電的銷售迅速擴大</a:t>
            </a:r>
            <a:endParaRPr lang="en-US" sz="2400" dirty="0">
              <a:solidFill>
                <a:srgbClr val="FF0000"/>
              </a:solidFill>
            </a:endParaRPr>
          </a:p>
        </p:txBody>
      </p:sp>
    </p:spTree>
    <p:extLst>
      <p:ext uri="{BB962C8B-B14F-4D97-AF65-F5344CB8AC3E}">
        <p14:creationId xmlns:p14="http://schemas.microsoft.com/office/powerpoint/2010/main" val="147825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Consumers </a:t>
            </a:r>
            <a:r>
              <a:rPr lang="en-US" dirty="0" smtClean="0"/>
              <a:t>Shop</a:t>
            </a:r>
            <a:r>
              <a:rPr lang="zh-TW" altLang="en-US" dirty="0">
                <a:solidFill>
                  <a:srgbClr val="00B050"/>
                </a:solidFill>
              </a:rPr>
              <a:t>消費者如何購物</a:t>
            </a:r>
            <a:endParaRPr lang="en-US" dirty="0">
              <a:solidFill>
                <a:srgbClr val="00B050"/>
              </a:solidFill>
            </a:endParaRPr>
          </a:p>
        </p:txBody>
      </p:sp>
      <p:sp>
        <p:nvSpPr>
          <p:cNvPr id="3" name="Content Placeholder 2"/>
          <p:cNvSpPr>
            <a:spLocks noGrp="1"/>
          </p:cNvSpPr>
          <p:nvPr>
            <p:ph idx="1"/>
          </p:nvPr>
        </p:nvSpPr>
        <p:spPr/>
        <p:txBody>
          <a:bodyPr/>
          <a:lstStyle/>
          <a:p>
            <a:r>
              <a:rPr lang="en-US" altLang="en-US" dirty="0"/>
              <a:t>How shoppers find online vendors</a:t>
            </a:r>
            <a:r>
              <a:rPr lang="zh-TW" altLang="zh-TW" sz="2400" dirty="0">
                <a:solidFill>
                  <a:srgbClr val="FF0000"/>
                </a:solidFill>
              </a:rPr>
              <a:t>購物者如何找到在線供應商</a:t>
            </a:r>
            <a:endParaRPr lang="en-US" altLang="en-US" sz="2400" dirty="0">
              <a:solidFill>
                <a:srgbClr val="FF0000"/>
              </a:solidFill>
            </a:endParaRPr>
          </a:p>
          <a:p>
            <a:pPr lvl="1"/>
            <a:r>
              <a:rPr lang="en-US" altLang="en-US" dirty="0"/>
              <a:t>Highly intentional, goal-oriented</a:t>
            </a:r>
            <a:r>
              <a:rPr lang="zh-TW" altLang="zh-TW" sz="1800" dirty="0">
                <a:solidFill>
                  <a:srgbClr val="FF0000"/>
                </a:solidFill>
              </a:rPr>
              <a:t>高度有意，目標導向</a:t>
            </a:r>
            <a:endParaRPr lang="en-US" altLang="en-US" sz="1800" dirty="0">
              <a:solidFill>
                <a:srgbClr val="FF0000"/>
              </a:solidFill>
            </a:endParaRPr>
          </a:p>
          <a:p>
            <a:pPr lvl="1"/>
            <a:r>
              <a:rPr lang="en-US" altLang="en-US" dirty="0"/>
              <a:t>Search engines</a:t>
            </a:r>
            <a:r>
              <a:rPr lang="zh-TW" altLang="zh-TW" sz="1800" dirty="0">
                <a:solidFill>
                  <a:srgbClr val="FF0000"/>
                </a:solidFill>
              </a:rPr>
              <a:t>搜索引擎</a:t>
            </a:r>
            <a:endParaRPr lang="en-US" altLang="en-US" sz="1800" dirty="0">
              <a:solidFill>
                <a:srgbClr val="FF0000"/>
              </a:solidFill>
            </a:endParaRPr>
          </a:p>
          <a:p>
            <a:pPr lvl="1"/>
            <a:r>
              <a:rPr lang="en-US" altLang="en-US" dirty="0"/>
              <a:t>Marketplaces (Amazon, eBay)</a:t>
            </a:r>
            <a:r>
              <a:rPr lang="zh-TW" altLang="zh-TW" sz="1800" dirty="0">
                <a:solidFill>
                  <a:srgbClr val="FF0000"/>
                </a:solidFill>
              </a:rPr>
              <a:t>市場（Amazon，eBay）</a:t>
            </a:r>
            <a:endParaRPr lang="en-US" altLang="en-US" sz="1800" dirty="0">
              <a:solidFill>
                <a:srgbClr val="FF0000"/>
              </a:solidFill>
            </a:endParaRPr>
          </a:p>
          <a:p>
            <a:pPr lvl="1"/>
            <a:r>
              <a:rPr lang="en-US" altLang="en-US" dirty="0"/>
              <a:t>Specific retail site</a:t>
            </a:r>
            <a:r>
              <a:rPr lang="zh-TW" altLang="zh-TW" sz="1800" dirty="0">
                <a:solidFill>
                  <a:srgbClr val="FF0000"/>
                </a:solidFill>
              </a:rPr>
              <a:t>特定的零售網站</a:t>
            </a:r>
            <a:endParaRPr lang="en-US" altLang="en-US" sz="1800" dirty="0">
              <a:solidFill>
                <a:srgbClr val="FF0000"/>
              </a:solidFill>
            </a:endParaRPr>
          </a:p>
          <a:p>
            <a:r>
              <a:rPr lang="en-US" altLang="en-US" dirty="0"/>
              <a:t>About 9% of Internet users don</a:t>
            </a:r>
            <a:r>
              <a:rPr lang="ja-JP" altLang="en-US" dirty="0"/>
              <a:t>’</a:t>
            </a:r>
            <a:r>
              <a:rPr lang="en-US" altLang="ja-JP" dirty="0"/>
              <a:t>t shop online</a:t>
            </a:r>
            <a:r>
              <a:rPr lang="zh-TW" altLang="zh-TW" sz="2400" dirty="0">
                <a:solidFill>
                  <a:srgbClr val="FF0000"/>
                </a:solidFill>
              </a:rPr>
              <a:t>約9％的互聯網用戶不會在網上購物</a:t>
            </a:r>
            <a:endParaRPr lang="en-US" altLang="ja-JP" sz="2400" dirty="0">
              <a:solidFill>
                <a:srgbClr val="FF0000"/>
              </a:solidFill>
            </a:endParaRPr>
          </a:p>
          <a:p>
            <a:pPr lvl="1"/>
            <a:r>
              <a:rPr lang="en-US" altLang="en-US" dirty="0"/>
              <a:t>Trust factor</a:t>
            </a:r>
            <a:r>
              <a:rPr lang="zh-TW" altLang="zh-TW" dirty="0"/>
              <a:t>信任因素</a:t>
            </a:r>
            <a:endParaRPr lang="en-US" altLang="en-US" dirty="0"/>
          </a:p>
          <a:p>
            <a:pPr lvl="1"/>
            <a:r>
              <a:rPr lang="en-US" altLang="en-US" dirty="0"/>
              <a:t>Hassle factors (shipping costs, returns, etc.)</a:t>
            </a:r>
            <a:r>
              <a:rPr lang="zh-TW" altLang="zh-TW" sz="1800" dirty="0">
                <a:solidFill>
                  <a:srgbClr val="FF0000"/>
                </a:solidFill>
              </a:rPr>
              <a:t>麻煩因素（運輸成本，退貨等）</a:t>
            </a:r>
            <a:endParaRPr lang="en-US" altLang="en-US" sz="1800" dirty="0">
              <a:solidFill>
                <a:srgbClr val="FF0000"/>
              </a:solidFill>
            </a:endParaRPr>
          </a:p>
        </p:txBody>
      </p:sp>
    </p:spTree>
    <p:extLst>
      <p:ext uri="{BB962C8B-B14F-4D97-AF65-F5344CB8AC3E}">
        <p14:creationId xmlns:p14="http://schemas.microsoft.com/office/powerpoint/2010/main" val="402057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Utility, and Opportunism in Online Markets</a:t>
            </a:r>
            <a:r>
              <a:rPr lang="zh-TW" altLang="en-US" sz="2400" dirty="0">
                <a:solidFill>
                  <a:srgbClr val="FF0000"/>
                </a:solidFill>
              </a:rPr>
              <a:t>線上市場中的信任，效用和機會主義</a:t>
            </a:r>
            <a:endParaRPr lang="en-US" dirty="0">
              <a:solidFill>
                <a:srgbClr val="FF0000"/>
              </a:solidFill>
            </a:endParaRPr>
          </a:p>
        </p:txBody>
      </p:sp>
      <p:sp>
        <p:nvSpPr>
          <p:cNvPr id="3" name="Content Placeholder 2"/>
          <p:cNvSpPr>
            <a:spLocks noGrp="1"/>
          </p:cNvSpPr>
          <p:nvPr>
            <p:ph idx="1"/>
          </p:nvPr>
        </p:nvSpPr>
        <p:spPr/>
        <p:txBody>
          <a:bodyPr/>
          <a:lstStyle/>
          <a:p>
            <a:r>
              <a:rPr lang="en-US" dirty="0"/>
              <a:t>Two most important factors shaping decision to purchase online:</a:t>
            </a:r>
            <a:r>
              <a:rPr lang="zh-TW" altLang="en-US" sz="2400" dirty="0">
                <a:solidFill>
                  <a:srgbClr val="FF0000"/>
                </a:solidFill>
              </a:rPr>
              <a:t>決定線上購買的兩個最重要的因素</a:t>
            </a:r>
            <a:endParaRPr lang="en-US" dirty="0">
              <a:solidFill>
                <a:srgbClr val="FF0000"/>
              </a:solidFill>
            </a:endParaRPr>
          </a:p>
          <a:p>
            <a:pPr lvl="1"/>
            <a:r>
              <a:rPr lang="en-US" dirty="0"/>
              <a:t>Utility: </a:t>
            </a:r>
            <a:r>
              <a:rPr lang="zh-TW" altLang="en-US" sz="2400" dirty="0">
                <a:solidFill>
                  <a:srgbClr val="FF0000"/>
                </a:solidFill>
              </a:rPr>
              <a:t>效率</a:t>
            </a:r>
            <a:endParaRPr lang="en-US" dirty="0">
              <a:solidFill>
                <a:srgbClr val="FF0000"/>
              </a:solidFill>
            </a:endParaRPr>
          </a:p>
          <a:p>
            <a:pPr lvl="2"/>
            <a:r>
              <a:rPr lang="en-US" dirty="0"/>
              <a:t>Better prices, convenience, speed</a:t>
            </a:r>
            <a:r>
              <a:rPr lang="zh-TW" altLang="en-US" sz="2400" dirty="0">
                <a:solidFill>
                  <a:srgbClr val="FF0000"/>
                </a:solidFill>
              </a:rPr>
              <a:t>更好的價格，方便，速度</a:t>
            </a:r>
            <a:endParaRPr lang="en-US" dirty="0">
              <a:solidFill>
                <a:srgbClr val="FF0000"/>
              </a:solidFill>
            </a:endParaRPr>
          </a:p>
          <a:p>
            <a:pPr lvl="1"/>
            <a:r>
              <a:rPr lang="en-US" dirty="0"/>
              <a:t>Trust:</a:t>
            </a:r>
            <a:r>
              <a:rPr lang="zh-TW" altLang="en-US" dirty="0">
                <a:solidFill>
                  <a:srgbClr val="FF0000"/>
                </a:solidFill>
              </a:rPr>
              <a:t>信任</a:t>
            </a:r>
            <a:endParaRPr lang="en-US" dirty="0">
              <a:solidFill>
                <a:srgbClr val="FF0000"/>
              </a:solidFill>
            </a:endParaRPr>
          </a:p>
          <a:p>
            <a:pPr lvl="2"/>
            <a:r>
              <a:rPr lang="en-US" dirty="0"/>
              <a:t>Perception of credibility, ease of use, perceived risk</a:t>
            </a:r>
            <a:r>
              <a:rPr lang="zh-TW" altLang="en-US" dirty="0">
                <a:solidFill>
                  <a:srgbClr val="FF0000"/>
                </a:solidFill>
              </a:rPr>
              <a:t>對可信度的認知，易用性，感知風險</a:t>
            </a:r>
            <a:endParaRPr lang="en-US" dirty="0">
              <a:solidFill>
                <a:srgbClr val="FF0000"/>
              </a:solidFill>
            </a:endParaRPr>
          </a:p>
          <a:p>
            <a:pPr lvl="2"/>
            <a:r>
              <a:rPr lang="en-US" dirty="0"/>
              <a:t>Sellers develop trust by building strong reputations for honesty, fairness, delivery</a:t>
            </a:r>
            <a:r>
              <a:rPr lang="zh-TW" altLang="en-US" dirty="0">
                <a:solidFill>
                  <a:srgbClr val="FF0000"/>
                </a:solidFill>
              </a:rPr>
              <a:t>賣家通過建立誠實，公平，交付的良好聲譽來建立信任</a:t>
            </a:r>
            <a:endParaRPr lang="en-US" dirty="0">
              <a:solidFill>
                <a:srgbClr val="FF0000"/>
              </a:solidFill>
            </a:endParaRPr>
          </a:p>
        </p:txBody>
      </p:sp>
    </p:spTree>
    <p:extLst>
      <p:ext uri="{BB962C8B-B14F-4D97-AF65-F5344CB8AC3E}">
        <p14:creationId xmlns:p14="http://schemas.microsoft.com/office/powerpoint/2010/main" val="166280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0263"/>
            <a:ext cx="8229600" cy="1097280"/>
          </a:xfrm>
        </p:spPr>
        <p:txBody>
          <a:bodyPr/>
          <a:lstStyle/>
          <a:p>
            <a:r>
              <a:rPr lang="en-US" dirty="0"/>
              <a:t>Digital Commerce Marketing and Advertising: Strategies and Tools</a:t>
            </a:r>
            <a:r>
              <a:rPr lang="zh-TW" altLang="en-US" sz="2400" dirty="0">
                <a:solidFill>
                  <a:srgbClr val="FF0000"/>
                </a:solidFill>
              </a:rPr>
              <a:t>數字商務營銷和廣告</a:t>
            </a:r>
            <a:r>
              <a:rPr lang="zh-TW" altLang="en-US" sz="2400" dirty="0" smtClean="0">
                <a:solidFill>
                  <a:srgbClr val="FF0000"/>
                </a:solidFill>
              </a:rPr>
              <a:t>：</a:t>
            </a:r>
            <a:r>
              <a:rPr lang="zh-TW" altLang="en-US" sz="2400" dirty="0" smtClean="0">
                <a:solidFill>
                  <a:srgbClr val="00B050"/>
                </a:solidFill>
              </a:rPr>
              <a:t>策略</a:t>
            </a:r>
            <a:r>
              <a:rPr lang="zh-TW" altLang="en-US" sz="2400" dirty="0">
                <a:solidFill>
                  <a:srgbClr val="00B050"/>
                </a:solidFill>
              </a:rPr>
              <a:t>和工具</a:t>
            </a:r>
            <a:endParaRPr lang="en-US" sz="2400" dirty="0">
              <a:solidFill>
                <a:srgbClr val="00B050"/>
              </a:solidFill>
            </a:endParaRPr>
          </a:p>
        </p:txBody>
      </p:sp>
      <p:sp>
        <p:nvSpPr>
          <p:cNvPr id="3" name="Content Placeholder 2"/>
          <p:cNvSpPr>
            <a:spLocks noGrp="1"/>
          </p:cNvSpPr>
          <p:nvPr>
            <p:ph idx="1"/>
          </p:nvPr>
        </p:nvSpPr>
        <p:spPr/>
        <p:txBody>
          <a:bodyPr/>
          <a:lstStyle/>
          <a:p>
            <a:r>
              <a:rPr lang="en-US" dirty="0"/>
              <a:t>Features of Internet marketing (vs. traditional)</a:t>
            </a:r>
            <a:r>
              <a:rPr lang="zh-TW" altLang="en-US" dirty="0">
                <a:solidFill>
                  <a:srgbClr val="FF0000"/>
                </a:solidFill>
              </a:rPr>
              <a:t>網絡營銷的特點（與傳統）</a:t>
            </a:r>
            <a:endParaRPr lang="en-US" dirty="0">
              <a:solidFill>
                <a:srgbClr val="FF0000"/>
              </a:solidFill>
            </a:endParaRPr>
          </a:p>
          <a:p>
            <a:pPr lvl="1"/>
            <a:r>
              <a:rPr lang="en-US" dirty="0"/>
              <a:t>More personalized</a:t>
            </a:r>
            <a:r>
              <a:rPr lang="zh-TW" altLang="en-US" sz="1600" dirty="0">
                <a:solidFill>
                  <a:srgbClr val="FF0000"/>
                </a:solidFill>
              </a:rPr>
              <a:t>更個性化</a:t>
            </a:r>
            <a:endParaRPr lang="en-US" dirty="0"/>
          </a:p>
          <a:p>
            <a:pPr lvl="1"/>
            <a:r>
              <a:rPr lang="en-US" dirty="0"/>
              <a:t>More participatory</a:t>
            </a:r>
            <a:r>
              <a:rPr lang="zh-TW" altLang="en-US" dirty="0">
                <a:solidFill>
                  <a:srgbClr val="FF0000"/>
                </a:solidFill>
              </a:rPr>
              <a:t>更具參與性</a:t>
            </a:r>
            <a:endParaRPr lang="en-US" dirty="0"/>
          </a:p>
          <a:p>
            <a:pPr lvl="1"/>
            <a:r>
              <a:rPr lang="en-US" dirty="0"/>
              <a:t>More peer-to-peer</a:t>
            </a:r>
            <a:r>
              <a:rPr lang="zh-TW" altLang="en-US" dirty="0">
                <a:solidFill>
                  <a:srgbClr val="FF0000"/>
                </a:solidFill>
              </a:rPr>
              <a:t>更多的點對點</a:t>
            </a:r>
            <a:endParaRPr lang="en-US" dirty="0"/>
          </a:p>
          <a:p>
            <a:pPr lvl="1"/>
            <a:r>
              <a:rPr lang="en-US" dirty="0"/>
              <a:t>More communal</a:t>
            </a:r>
            <a:r>
              <a:rPr lang="zh-TW" altLang="en-US" dirty="0">
                <a:solidFill>
                  <a:srgbClr val="FF0000"/>
                </a:solidFill>
              </a:rPr>
              <a:t>更</a:t>
            </a:r>
            <a:r>
              <a:rPr lang="zh-TW" altLang="en-US" dirty="0" smtClean="0">
                <a:solidFill>
                  <a:srgbClr val="FF0000"/>
                </a:solidFill>
              </a:rPr>
              <a:t>公開</a:t>
            </a:r>
            <a:endParaRPr lang="en-US" dirty="0"/>
          </a:p>
          <a:p>
            <a:r>
              <a:rPr lang="en-US" dirty="0"/>
              <a:t>The most effective Internet marketing has all four features</a:t>
            </a:r>
            <a:r>
              <a:rPr lang="zh-TW" altLang="en-US" sz="2400" dirty="0">
                <a:solidFill>
                  <a:srgbClr val="FF0000"/>
                </a:solidFill>
              </a:rPr>
              <a:t>最有效的互聯網營銷</a:t>
            </a:r>
            <a:r>
              <a:rPr lang="zh-TW" altLang="en-US" sz="2400" dirty="0" smtClean="0">
                <a:solidFill>
                  <a:srgbClr val="FF0000"/>
                </a:solidFill>
              </a:rPr>
              <a:t>有所有四</a:t>
            </a:r>
            <a:r>
              <a:rPr lang="zh-TW" altLang="en-US" sz="2400" dirty="0">
                <a:solidFill>
                  <a:srgbClr val="FF0000"/>
                </a:solidFill>
              </a:rPr>
              <a:t>個特點</a:t>
            </a:r>
            <a:endParaRPr lang="en-US" dirty="0">
              <a:solidFill>
                <a:srgbClr val="FF0000"/>
              </a:solidFill>
            </a:endParaRPr>
          </a:p>
        </p:txBody>
      </p:sp>
    </p:spTree>
    <p:extLst>
      <p:ext uri="{BB962C8B-B14F-4D97-AF65-F5344CB8AC3E}">
        <p14:creationId xmlns:p14="http://schemas.microsoft.com/office/powerpoint/2010/main" val="193047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Multi-Channel Marketing Plan</a:t>
            </a:r>
            <a:r>
              <a:rPr lang="zh-TW" altLang="en-US" sz="2400" dirty="0">
                <a:solidFill>
                  <a:srgbClr val="FF0000"/>
                </a:solidFill>
              </a:rPr>
              <a:t>多渠道營銷計劃</a:t>
            </a:r>
            <a:endParaRPr lang="en-US" dirty="0">
              <a:solidFill>
                <a:srgbClr val="FF0000"/>
              </a:solidFill>
            </a:endParaRPr>
          </a:p>
        </p:txBody>
      </p:sp>
      <p:sp>
        <p:nvSpPr>
          <p:cNvPr id="3" name="Content Placeholder 2"/>
          <p:cNvSpPr>
            <a:spLocks noGrp="1"/>
          </p:cNvSpPr>
          <p:nvPr>
            <p:ph idx="1"/>
          </p:nvPr>
        </p:nvSpPr>
        <p:spPr/>
        <p:txBody>
          <a:bodyPr/>
          <a:lstStyle/>
          <a:p>
            <a:r>
              <a:rPr lang="en-US" dirty="0"/>
              <a:t>Website</a:t>
            </a:r>
            <a:r>
              <a:rPr lang="zh-TW" altLang="en-US" sz="2400" dirty="0">
                <a:solidFill>
                  <a:srgbClr val="FF0000"/>
                </a:solidFill>
              </a:rPr>
              <a:t>網站</a:t>
            </a:r>
            <a:endParaRPr lang="en-US" dirty="0">
              <a:solidFill>
                <a:srgbClr val="FF0000"/>
              </a:solidFill>
            </a:endParaRPr>
          </a:p>
          <a:p>
            <a:r>
              <a:rPr lang="en-US" dirty="0"/>
              <a:t>Traditional online marketing</a:t>
            </a:r>
            <a:r>
              <a:rPr lang="zh-TW" altLang="en-US" sz="2400" dirty="0">
                <a:solidFill>
                  <a:srgbClr val="FF0000"/>
                </a:solidFill>
              </a:rPr>
              <a:t>傳統的在線營銷</a:t>
            </a:r>
            <a:endParaRPr lang="en-US" dirty="0"/>
          </a:p>
          <a:p>
            <a:pPr lvl="1"/>
            <a:r>
              <a:rPr lang="en-US" dirty="0"/>
              <a:t>Search engine, display, e-mail, affiliate</a:t>
            </a:r>
            <a:r>
              <a:rPr lang="zh-TW" altLang="en-US" dirty="0">
                <a:solidFill>
                  <a:srgbClr val="FF0000"/>
                </a:solidFill>
              </a:rPr>
              <a:t>搜索引擎，顯示器，電子郵件，會員</a:t>
            </a:r>
            <a:endParaRPr lang="en-US" dirty="0">
              <a:solidFill>
                <a:srgbClr val="FF0000"/>
              </a:solidFill>
            </a:endParaRPr>
          </a:p>
          <a:p>
            <a:r>
              <a:rPr lang="en-US" dirty="0"/>
              <a:t>Social marketing</a:t>
            </a:r>
            <a:r>
              <a:rPr lang="zh-TW" altLang="en-US" dirty="0">
                <a:solidFill>
                  <a:srgbClr val="FF0000"/>
                </a:solidFill>
              </a:rPr>
              <a:t>社會營銷</a:t>
            </a:r>
            <a:endParaRPr lang="en-US" dirty="0">
              <a:solidFill>
                <a:srgbClr val="FF0000"/>
              </a:solidFill>
            </a:endParaRPr>
          </a:p>
          <a:p>
            <a:pPr lvl="1"/>
            <a:r>
              <a:rPr lang="en-US" dirty="0"/>
              <a:t>Social networks, blogs, video, games</a:t>
            </a:r>
            <a:r>
              <a:rPr lang="zh-TW" altLang="en-US" dirty="0">
                <a:solidFill>
                  <a:srgbClr val="FF0000"/>
                </a:solidFill>
              </a:rPr>
              <a:t>社交網絡，博客，視頻，遊戲</a:t>
            </a:r>
            <a:endParaRPr lang="en-US" dirty="0">
              <a:solidFill>
                <a:srgbClr val="FF0000"/>
              </a:solidFill>
            </a:endParaRPr>
          </a:p>
          <a:p>
            <a:r>
              <a:rPr lang="en-US" dirty="0"/>
              <a:t>Mobile marketing</a:t>
            </a:r>
            <a:r>
              <a:rPr lang="zh-TW" altLang="en-US" dirty="0">
                <a:solidFill>
                  <a:srgbClr val="FF0000"/>
                </a:solidFill>
              </a:rPr>
              <a:t>移動營銷</a:t>
            </a:r>
            <a:endParaRPr lang="en-US" dirty="0">
              <a:solidFill>
                <a:srgbClr val="FF0000"/>
              </a:solidFill>
            </a:endParaRPr>
          </a:p>
          <a:p>
            <a:pPr lvl="1"/>
            <a:r>
              <a:rPr lang="en-US" dirty="0"/>
              <a:t>Mobile/tablet sites, apps</a:t>
            </a:r>
            <a:r>
              <a:rPr lang="zh-TW" altLang="en-US" dirty="0">
                <a:solidFill>
                  <a:srgbClr val="FF0000"/>
                </a:solidFill>
              </a:rPr>
              <a:t>移動</a:t>
            </a:r>
            <a:r>
              <a:rPr lang="en-US" altLang="zh-TW" dirty="0">
                <a:solidFill>
                  <a:srgbClr val="FF0000"/>
                </a:solidFill>
              </a:rPr>
              <a:t>/</a:t>
            </a:r>
            <a:r>
              <a:rPr lang="zh-TW" altLang="en-US" dirty="0">
                <a:solidFill>
                  <a:srgbClr val="FF0000"/>
                </a:solidFill>
              </a:rPr>
              <a:t>平板電腦網站，應用</a:t>
            </a:r>
            <a:endParaRPr lang="en-US" dirty="0">
              <a:solidFill>
                <a:srgbClr val="FF0000"/>
              </a:solidFill>
            </a:endParaRPr>
          </a:p>
          <a:p>
            <a:r>
              <a:rPr lang="en-US" dirty="0"/>
              <a:t>Offline marketing</a:t>
            </a:r>
            <a:r>
              <a:rPr lang="zh-TW" altLang="en-US" dirty="0">
                <a:solidFill>
                  <a:srgbClr val="FF0000"/>
                </a:solidFill>
              </a:rPr>
              <a:t>離線營銷</a:t>
            </a:r>
            <a:endParaRPr lang="en-US" dirty="0">
              <a:solidFill>
                <a:srgbClr val="FF0000"/>
              </a:solidFill>
            </a:endParaRPr>
          </a:p>
          <a:p>
            <a:pPr lvl="1"/>
            <a:r>
              <a:rPr lang="en-US" dirty="0"/>
              <a:t>Television, radio, newspapers</a:t>
            </a:r>
            <a:r>
              <a:rPr lang="zh-TW" altLang="en-US" dirty="0"/>
              <a:t>電視，收音機，報紙</a:t>
            </a:r>
            <a:endParaRPr lang="en-US" altLang="zh-TW" dirty="0"/>
          </a:p>
          <a:p>
            <a:pPr lvl="1"/>
            <a:endParaRPr lang="zh-TW" altLang="en-US" dirty="0"/>
          </a:p>
          <a:p>
            <a:pPr lvl="1"/>
            <a:endParaRPr lang="zh-TW" altLang="en-US" dirty="0"/>
          </a:p>
        </p:txBody>
      </p:sp>
    </p:spTree>
    <p:extLst>
      <p:ext uri="{BB962C8B-B14F-4D97-AF65-F5344CB8AC3E}">
        <p14:creationId xmlns:p14="http://schemas.microsoft.com/office/powerpoint/2010/main" val="372147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Business: Are the Very Rich Different from You and Me?</a:t>
            </a:r>
            <a:r>
              <a:rPr lang="zh-TW" altLang="en-US" sz="2400" dirty="0">
                <a:solidFill>
                  <a:srgbClr val="FF0000"/>
                </a:solidFill>
              </a:rPr>
              <a:t>對企業的洞察力：與你和我有很大的不同嗎？</a:t>
            </a:r>
            <a:endParaRPr lang="en-US" dirty="0">
              <a:solidFill>
                <a:srgbClr val="FF0000"/>
              </a:solidFill>
            </a:endParaRPr>
          </a:p>
        </p:txBody>
      </p:sp>
      <p:sp>
        <p:nvSpPr>
          <p:cNvPr id="3" name="Content Placeholder 2"/>
          <p:cNvSpPr>
            <a:spLocks noGrp="1"/>
          </p:cNvSpPr>
          <p:nvPr>
            <p:ph idx="1"/>
          </p:nvPr>
        </p:nvSpPr>
        <p:spPr/>
        <p:txBody>
          <a:bodyPr/>
          <a:lstStyle/>
          <a:p>
            <a:pPr>
              <a:defRPr/>
            </a:pPr>
            <a:r>
              <a:rPr lang="en-US" dirty="0"/>
              <a:t>Class Discussion</a:t>
            </a:r>
            <a:r>
              <a:rPr lang="zh-TW" altLang="en-US" sz="2400" dirty="0">
                <a:solidFill>
                  <a:srgbClr val="FF0000"/>
                </a:solidFill>
              </a:rPr>
              <a:t>課堂討論</a:t>
            </a:r>
            <a:endParaRPr lang="en-US" dirty="0">
              <a:solidFill>
                <a:srgbClr val="FF0000"/>
              </a:solidFill>
            </a:endParaRPr>
          </a:p>
          <a:p>
            <a:pPr lvl="1">
              <a:defRPr/>
            </a:pPr>
            <a:r>
              <a:rPr lang="en-US" sz="2400" dirty="0"/>
              <a:t>What distinguishes luxury marketing from ordinary retail marketing?</a:t>
            </a:r>
            <a:r>
              <a:rPr lang="zh-TW" altLang="en-US" sz="2400" dirty="0">
                <a:solidFill>
                  <a:srgbClr val="00B050"/>
                </a:solidFill>
              </a:rPr>
              <a:t>奢侈品</a:t>
            </a:r>
            <a:r>
              <a:rPr lang="zh-TW" altLang="en-US" sz="2400" dirty="0">
                <a:solidFill>
                  <a:srgbClr val="FF0000"/>
                </a:solidFill>
              </a:rPr>
              <a:t>營銷與</a:t>
            </a:r>
            <a:r>
              <a:rPr lang="zh-TW" altLang="en-US" sz="2400" dirty="0">
                <a:solidFill>
                  <a:srgbClr val="00B050"/>
                </a:solidFill>
              </a:rPr>
              <a:t>普通零售</a:t>
            </a:r>
            <a:r>
              <a:rPr lang="zh-TW" altLang="en-US" sz="2400" dirty="0">
                <a:solidFill>
                  <a:srgbClr val="FF0000"/>
                </a:solidFill>
              </a:rPr>
              <a:t>營銷有何區別？</a:t>
            </a:r>
            <a:endParaRPr lang="en-US" sz="2400" dirty="0">
              <a:solidFill>
                <a:srgbClr val="FF0000"/>
              </a:solidFill>
            </a:endParaRPr>
          </a:p>
          <a:p>
            <a:pPr lvl="1">
              <a:defRPr/>
            </a:pPr>
            <a:r>
              <a:rPr lang="en-US" sz="2400" dirty="0"/>
              <a:t>What challenges do luxury retailers have in translating their brands and the look and feel of luxury shops into websites?</a:t>
            </a:r>
            <a:r>
              <a:rPr lang="zh-TW" altLang="en-US" sz="2400" dirty="0">
                <a:solidFill>
                  <a:srgbClr val="FF0000"/>
                </a:solidFill>
              </a:rPr>
              <a:t>奢侈品零售商將他們的品牌和奢侈品商店的外觀和感覺轉化為網站有哪些挑戰？</a:t>
            </a:r>
            <a:endParaRPr lang="en-US" altLang="zh-TW" sz="2400" dirty="0">
              <a:solidFill>
                <a:srgbClr val="FF0000"/>
              </a:solidFill>
            </a:endParaRPr>
          </a:p>
          <a:p>
            <a:pPr lvl="1">
              <a:defRPr/>
            </a:pPr>
            <a:r>
              <a:rPr lang="en-US" sz="2400" dirty="0"/>
              <a:t>How has social media affected luxury marketing?</a:t>
            </a:r>
            <a:r>
              <a:rPr lang="zh-TW" altLang="en-US" sz="2400" dirty="0">
                <a:solidFill>
                  <a:srgbClr val="FF0000"/>
                </a:solidFill>
              </a:rPr>
              <a:t>社交媒體如何影響奢侈品營銷？</a:t>
            </a:r>
            <a:endParaRPr lang="en-US" altLang="zh-TW" sz="2400" dirty="0">
              <a:solidFill>
                <a:srgbClr val="FF0000"/>
              </a:solidFill>
            </a:endParaRPr>
          </a:p>
          <a:p>
            <a:pPr lvl="1">
              <a:defRPr/>
            </a:pPr>
            <a:endParaRPr lang="en-US" sz="2400" dirty="0"/>
          </a:p>
          <a:p>
            <a:pPr lvl="1">
              <a:defRPr/>
            </a:pPr>
            <a:r>
              <a:rPr lang="en-US" sz="2400" dirty="0"/>
              <a:t>Visit the Armani website. What do you find there?</a:t>
            </a:r>
            <a:r>
              <a:rPr lang="zh-TW" altLang="en-US" sz="2400" dirty="0">
                <a:solidFill>
                  <a:srgbClr val="FF0000"/>
                </a:solidFill>
              </a:rPr>
              <a:t>訪問</a:t>
            </a:r>
            <a:r>
              <a:rPr lang="zh-TW" altLang="en-US" sz="2400" b="1" dirty="0">
                <a:solidFill>
                  <a:srgbClr val="00B050"/>
                </a:solidFill>
              </a:rPr>
              <a:t>阿瑪尼</a:t>
            </a:r>
            <a:r>
              <a:rPr lang="zh-TW" altLang="en-US" sz="2400" dirty="0">
                <a:solidFill>
                  <a:srgbClr val="FF0000"/>
                </a:solidFill>
              </a:rPr>
              <a:t>網站。 你在那裡找到什麼？</a:t>
            </a:r>
            <a:endParaRPr lang="en-US" sz="2400" dirty="0">
              <a:solidFill>
                <a:srgbClr val="FF0000"/>
              </a:solidFill>
            </a:endParaRPr>
          </a:p>
          <a:p>
            <a:pPr marL="0" indent="0">
              <a:buNone/>
            </a:pPr>
            <a:endParaRPr lang="en-US" b="1" dirty="0"/>
          </a:p>
        </p:txBody>
      </p:sp>
    </p:spTree>
    <p:extLst>
      <p:ext uri="{BB962C8B-B14F-4D97-AF65-F5344CB8AC3E}">
        <p14:creationId xmlns:p14="http://schemas.microsoft.com/office/powerpoint/2010/main" val="295553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6</a:t>
            </a:r>
          </a:p>
        </p:txBody>
      </p:sp>
      <p:sp>
        <p:nvSpPr>
          <p:cNvPr id="5" name="Text Placeholder 4"/>
          <p:cNvSpPr>
            <a:spLocks noGrp="1"/>
          </p:cNvSpPr>
          <p:nvPr>
            <p:ph type="body" sz="quarter" idx="15"/>
          </p:nvPr>
        </p:nvSpPr>
        <p:spPr/>
        <p:txBody>
          <a:bodyPr/>
          <a:lstStyle/>
          <a:p>
            <a:pPr>
              <a:defRPr/>
            </a:pPr>
            <a:r>
              <a:rPr lang="en-US" altLang="en-US" dirty="0">
                <a:effectLst>
                  <a:outerShdw blurRad="38100" dist="38100" dir="2700000" algn="tl">
                    <a:srgbClr val="C0C0C0"/>
                  </a:outerShdw>
                </a:effectLst>
              </a:rPr>
              <a:t>E-commerce Marketing and Advertising Concepts</a:t>
            </a:r>
          </a:p>
        </p:txBody>
      </p:sp>
      <p:pic>
        <p:nvPicPr>
          <p:cNvPr id="6" name="Picture 5" descr="Image of book co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
        <p:nvSpPr>
          <p:cNvPr id="7" name="矩形 6"/>
          <p:cNvSpPr/>
          <p:nvPr/>
        </p:nvSpPr>
        <p:spPr>
          <a:xfrm>
            <a:off x="4953000" y="4109283"/>
            <a:ext cx="3570208" cy="461665"/>
          </a:xfrm>
          <a:prstGeom prst="rect">
            <a:avLst/>
          </a:prstGeom>
        </p:spPr>
        <p:txBody>
          <a:bodyPr wrap="none">
            <a:spAutoFit/>
          </a:bodyPr>
          <a:lstStyle/>
          <a:p>
            <a:r>
              <a:rPr lang="zh-TW" altLang="en-US" sz="2400" dirty="0">
                <a:solidFill>
                  <a:srgbClr val="FF0000"/>
                </a:solidFill>
              </a:rPr>
              <a:t>電子商務營銷和廣告概念</a:t>
            </a:r>
          </a:p>
        </p:txBody>
      </p:sp>
    </p:spTree>
    <p:extLst>
      <p:ext uri="{BB962C8B-B14F-4D97-AF65-F5344CB8AC3E}">
        <p14:creationId xmlns:p14="http://schemas.microsoft.com/office/powerpoint/2010/main" val="380818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Issues and Questions</a:t>
            </a:r>
            <a:r>
              <a:rPr lang="zh-TW" altLang="en-US" sz="2400" dirty="0" smtClean="0">
                <a:solidFill>
                  <a:srgbClr val="FF0000"/>
                </a:solidFill>
              </a:rPr>
              <a:t>戰略議題</a:t>
            </a:r>
            <a:r>
              <a:rPr lang="zh-TW" altLang="en-US" sz="2400" dirty="0">
                <a:solidFill>
                  <a:srgbClr val="FF0000"/>
                </a:solidFill>
              </a:rPr>
              <a:t>和問題</a:t>
            </a:r>
            <a:endParaRPr lang="en-US" dirty="0">
              <a:solidFill>
                <a:srgbClr val="FF0000"/>
              </a:solidFill>
            </a:endParaRPr>
          </a:p>
        </p:txBody>
      </p:sp>
      <p:sp>
        <p:nvSpPr>
          <p:cNvPr id="3" name="Content Placeholder 2"/>
          <p:cNvSpPr>
            <a:spLocks noGrp="1"/>
          </p:cNvSpPr>
          <p:nvPr>
            <p:ph idx="1"/>
          </p:nvPr>
        </p:nvSpPr>
        <p:spPr/>
        <p:txBody>
          <a:bodyPr/>
          <a:lstStyle/>
          <a:p>
            <a:r>
              <a:rPr lang="en-US" dirty="0"/>
              <a:t>Which part of the marketing plan should you focus on first?</a:t>
            </a:r>
            <a:r>
              <a:rPr lang="zh-TW" altLang="en-US" sz="2400" dirty="0">
                <a:solidFill>
                  <a:srgbClr val="FF0000"/>
                </a:solidFill>
              </a:rPr>
              <a:t>首先應該關注哪部分營銷計劃？</a:t>
            </a:r>
            <a:endParaRPr lang="en-US" sz="2400" dirty="0">
              <a:solidFill>
                <a:srgbClr val="FF0000"/>
              </a:solidFill>
            </a:endParaRPr>
          </a:p>
          <a:p>
            <a:r>
              <a:rPr lang="en-US" dirty="0"/>
              <a:t>How do you integrate the different platforms for a coherent message?</a:t>
            </a:r>
            <a:r>
              <a:rPr lang="zh-TW" altLang="en-US" dirty="0">
                <a:solidFill>
                  <a:srgbClr val="FF0000"/>
                </a:solidFill>
              </a:rPr>
              <a:t>你如何整合不同的平台以獲得連貫的信息？</a:t>
            </a:r>
            <a:endParaRPr lang="en-US" dirty="0"/>
          </a:p>
          <a:p>
            <a:r>
              <a:rPr lang="en-US" dirty="0"/>
              <a:t>How do you allocate resources?</a:t>
            </a:r>
            <a:r>
              <a:rPr lang="zh-TW" altLang="en-US" dirty="0">
                <a:solidFill>
                  <a:srgbClr val="FF0000"/>
                </a:solidFill>
              </a:rPr>
              <a:t>你如何分配資源？</a:t>
            </a:r>
            <a:endParaRPr lang="en-US" dirty="0"/>
          </a:p>
          <a:p>
            <a:pPr lvl="1"/>
            <a:r>
              <a:rPr lang="en-US" dirty="0"/>
              <a:t>How do you measure and compare metrics from different platforms?</a:t>
            </a:r>
            <a:r>
              <a:rPr lang="zh-TW" altLang="en-US" dirty="0">
                <a:solidFill>
                  <a:srgbClr val="FF0000"/>
                </a:solidFill>
              </a:rPr>
              <a:t>您如何衡量和比較來自不同平台的指標？</a:t>
            </a:r>
            <a:endParaRPr lang="en-US" dirty="0"/>
          </a:p>
          <a:p>
            <a:pPr lvl="1"/>
            <a:r>
              <a:rPr lang="en-US" dirty="0"/>
              <a:t>How do you link each to sales revenues?</a:t>
            </a:r>
            <a:r>
              <a:rPr lang="zh-TW" altLang="en-US" dirty="0">
                <a:solidFill>
                  <a:srgbClr val="FF0000"/>
                </a:solidFill>
              </a:rPr>
              <a:t>你如何將每個銷售收入鏈接起來？</a:t>
            </a:r>
            <a:endParaRPr lang="en-US" altLang="zh-TW" dirty="0">
              <a:solidFill>
                <a:srgbClr val="FF0000"/>
              </a:solidFill>
            </a:endParaRPr>
          </a:p>
          <a:p>
            <a:pPr lvl="1"/>
            <a:endParaRPr lang="en-US" dirty="0"/>
          </a:p>
        </p:txBody>
      </p:sp>
    </p:spTree>
    <p:extLst>
      <p:ext uri="{BB962C8B-B14F-4D97-AF65-F5344CB8AC3E}">
        <p14:creationId xmlns:p14="http://schemas.microsoft.com/office/powerpoint/2010/main" val="1489533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Customer </a:t>
            </a:r>
            <a:r>
              <a:rPr lang="en-US" dirty="0" smtClean="0"/>
              <a:t>Relationship</a:t>
            </a:r>
            <a:br>
              <a:rPr lang="en-US" dirty="0" smtClean="0"/>
            </a:br>
            <a:r>
              <a:rPr lang="zh-TW" altLang="en-US" sz="2800" dirty="0" smtClean="0">
                <a:solidFill>
                  <a:srgbClr val="FF0000"/>
                </a:solidFill>
              </a:rPr>
              <a:t>建立</a:t>
            </a:r>
            <a:r>
              <a:rPr lang="zh-TW" altLang="en-US" sz="2800" dirty="0">
                <a:solidFill>
                  <a:srgbClr val="FF0000"/>
                </a:solidFill>
              </a:rPr>
              <a:t>客戶關係</a:t>
            </a:r>
            <a:endParaRPr lang="en-US" dirty="0">
              <a:solidFill>
                <a:srgbClr val="FF0000"/>
              </a:solidFill>
            </a:endParaRPr>
          </a:p>
        </p:txBody>
      </p:sp>
      <p:sp>
        <p:nvSpPr>
          <p:cNvPr id="3" name="Content Placeholder 2"/>
          <p:cNvSpPr>
            <a:spLocks noGrp="1"/>
          </p:cNvSpPr>
          <p:nvPr>
            <p:ph idx="1"/>
          </p:nvPr>
        </p:nvSpPr>
        <p:spPr>
          <a:xfrm>
            <a:off x="457200" y="1676400"/>
            <a:ext cx="8229600" cy="4525963"/>
          </a:xfrm>
        </p:spPr>
        <p:txBody>
          <a:bodyPr/>
          <a:lstStyle/>
          <a:p>
            <a:r>
              <a:rPr lang="en-US" dirty="0"/>
              <a:t>Website functions to:</a:t>
            </a:r>
            <a:r>
              <a:rPr lang="zh-TW" altLang="en-US" dirty="0">
                <a:solidFill>
                  <a:srgbClr val="FF0000"/>
                </a:solidFill>
              </a:rPr>
              <a:t>網站功能：</a:t>
            </a:r>
          </a:p>
          <a:p>
            <a:pPr lvl="1"/>
            <a:r>
              <a:rPr lang="en-US" sz="2400" dirty="0" smtClean="0"/>
              <a:t>Establish </a:t>
            </a:r>
            <a:r>
              <a:rPr lang="en-US" sz="2400" dirty="0"/>
              <a:t>brand identity and customer expectations</a:t>
            </a:r>
            <a:r>
              <a:rPr lang="zh-TW" altLang="en-US" sz="2400" dirty="0">
                <a:solidFill>
                  <a:srgbClr val="FF0000"/>
                </a:solidFill>
              </a:rPr>
              <a:t>建立品牌認同和客戶期望</a:t>
            </a:r>
            <a:endParaRPr lang="en-US" sz="2400" dirty="0"/>
          </a:p>
          <a:p>
            <a:pPr lvl="2"/>
            <a:r>
              <a:rPr lang="en-US" sz="2400" dirty="0"/>
              <a:t>Differentiating product</a:t>
            </a:r>
            <a:r>
              <a:rPr lang="zh-TW" altLang="en-US" sz="2400" dirty="0" smtClean="0">
                <a:solidFill>
                  <a:srgbClr val="FF0000"/>
                </a:solidFill>
              </a:rPr>
              <a:t>區別產品</a:t>
            </a:r>
            <a:endParaRPr lang="en-US" sz="2400" dirty="0"/>
          </a:p>
          <a:p>
            <a:pPr lvl="1"/>
            <a:r>
              <a:rPr lang="en-US" sz="2400" dirty="0"/>
              <a:t>Anchor the brand online</a:t>
            </a:r>
            <a:r>
              <a:rPr lang="zh-TW" altLang="en-US" sz="2400" dirty="0">
                <a:solidFill>
                  <a:srgbClr val="FF0000"/>
                </a:solidFill>
              </a:rPr>
              <a:t>在線定位品牌</a:t>
            </a:r>
            <a:endParaRPr lang="en-US" sz="2400" dirty="0"/>
          </a:p>
          <a:p>
            <a:pPr lvl="2"/>
            <a:r>
              <a:rPr lang="en-US" sz="2400" dirty="0"/>
              <a:t>Central point for all marketing messages</a:t>
            </a:r>
            <a:r>
              <a:rPr lang="zh-TW" altLang="en-US" sz="2400" dirty="0">
                <a:solidFill>
                  <a:srgbClr val="FF0000"/>
                </a:solidFill>
              </a:rPr>
              <a:t>所有營銷信息的中心點</a:t>
            </a:r>
            <a:endParaRPr lang="en-US" sz="2400" dirty="0"/>
          </a:p>
          <a:p>
            <a:pPr lvl="1"/>
            <a:r>
              <a:rPr lang="en-US" sz="2400" dirty="0"/>
              <a:t>Inform and educate customer</a:t>
            </a:r>
            <a:r>
              <a:rPr lang="zh-TW" altLang="en-US" sz="2400" dirty="0">
                <a:solidFill>
                  <a:srgbClr val="FF0000"/>
                </a:solidFill>
              </a:rPr>
              <a:t>通知和教育客戶</a:t>
            </a:r>
            <a:endParaRPr lang="en-US" sz="2400" dirty="0"/>
          </a:p>
          <a:p>
            <a:pPr lvl="1"/>
            <a:r>
              <a:rPr lang="en-US" sz="2400" dirty="0"/>
              <a:t>Shape customer experience</a:t>
            </a:r>
            <a:r>
              <a:rPr lang="zh-TW" altLang="en-US" sz="2400" dirty="0">
                <a:solidFill>
                  <a:srgbClr val="FF0000"/>
                </a:solidFill>
              </a:rPr>
              <a:t>塑造顧客體驗</a:t>
            </a:r>
            <a:endParaRPr lang="en-US" altLang="zh-TW" sz="2400" dirty="0">
              <a:solidFill>
                <a:srgbClr val="FF0000"/>
              </a:solidFill>
            </a:endParaRPr>
          </a:p>
          <a:p>
            <a:pPr lvl="1"/>
            <a:endParaRPr lang="en-US" dirty="0"/>
          </a:p>
        </p:txBody>
      </p:sp>
    </p:spTree>
    <p:extLst>
      <p:ext uri="{BB962C8B-B14F-4D97-AF65-F5344CB8AC3E}">
        <p14:creationId xmlns:p14="http://schemas.microsoft.com/office/powerpoint/2010/main" val="203574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Marketing and </a:t>
            </a:r>
            <a:r>
              <a:rPr lang="en-US" dirty="0" smtClean="0"/>
              <a:t>Advertising</a:t>
            </a:r>
            <a:br>
              <a:rPr lang="en-US" dirty="0" smtClean="0"/>
            </a:br>
            <a:r>
              <a:rPr lang="zh-TW" altLang="en-US" sz="2400" dirty="0" smtClean="0">
                <a:solidFill>
                  <a:srgbClr val="FF0000"/>
                </a:solidFill>
              </a:rPr>
              <a:t>在</a:t>
            </a:r>
            <a:r>
              <a:rPr lang="zh-TW" altLang="en-US" sz="2400" dirty="0">
                <a:solidFill>
                  <a:srgbClr val="FF0000"/>
                </a:solidFill>
              </a:rPr>
              <a:t>線營銷和廣告</a:t>
            </a:r>
            <a:endParaRPr lang="en-US" dirty="0">
              <a:solidFill>
                <a:srgbClr val="FF0000"/>
              </a:solidFill>
            </a:endParaRPr>
          </a:p>
        </p:txBody>
      </p:sp>
      <p:sp>
        <p:nvSpPr>
          <p:cNvPr id="3" name="Content Placeholder 2"/>
          <p:cNvSpPr>
            <a:spLocks noGrp="1"/>
          </p:cNvSpPr>
          <p:nvPr>
            <p:ph idx="1"/>
          </p:nvPr>
        </p:nvSpPr>
        <p:spPr/>
        <p:txBody>
          <a:bodyPr/>
          <a:lstStyle/>
          <a:p>
            <a:r>
              <a:rPr lang="en-US" altLang="en-US" dirty="0"/>
              <a:t>Online advertising</a:t>
            </a:r>
            <a:r>
              <a:rPr lang="zh-TW" altLang="en-US" dirty="0">
                <a:solidFill>
                  <a:srgbClr val="FF0000"/>
                </a:solidFill>
              </a:rPr>
              <a:t>線上廣告</a:t>
            </a:r>
            <a:endParaRPr lang="en-US" altLang="en-US" dirty="0"/>
          </a:p>
          <a:p>
            <a:pPr lvl="1"/>
            <a:r>
              <a:rPr lang="en-US" altLang="en-US" sz="2400" dirty="0"/>
              <a:t>Display, search, mobile messaging, sponsorships, classifieds, lead generation, e-mail</a:t>
            </a:r>
            <a:r>
              <a:rPr lang="zh-TW" altLang="en-US" sz="2400" dirty="0">
                <a:solidFill>
                  <a:srgbClr val="FF0000"/>
                </a:solidFill>
              </a:rPr>
              <a:t>顯示，搜索，手機短信，贊助，分類，潛在客戶，電子郵件</a:t>
            </a:r>
            <a:endParaRPr lang="en-US" altLang="en-US" sz="2400" dirty="0"/>
          </a:p>
          <a:p>
            <a:pPr lvl="1"/>
            <a:r>
              <a:rPr lang="en-US" altLang="en-US" sz="2400" dirty="0"/>
              <a:t>By 2018, online advertising expenditures will exceed TV advertising</a:t>
            </a:r>
            <a:r>
              <a:rPr lang="zh-TW" altLang="en-US" sz="2400" dirty="0">
                <a:solidFill>
                  <a:srgbClr val="FF0000"/>
                </a:solidFill>
              </a:rPr>
              <a:t>到</a:t>
            </a:r>
            <a:r>
              <a:rPr lang="en-US" altLang="zh-TW" sz="2400" dirty="0">
                <a:solidFill>
                  <a:srgbClr val="FF0000"/>
                </a:solidFill>
              </a:rPr>
              <a:t>2018</a:t>
            </a:r>
            <a:r>
              <a:rPr lang="zh-TW" altLang="en-US" sz="2400" dirty="0">
                <a:solidFill>
                  <a:srgbClr val="FF0000"/>
                </a:solidFill>
              </a:rPr>
              <a:t>年，在線廣告支出將超過電視廣告</a:t>
            </a:r>
            <a:endParaRPr lang="en-US" altLang="en-US" sz="2400" dirty="0"/>
          </a:p>
          <a:p>
            <a:pPr lvl="1"/>
            <a:r>
              <a:rPr lang="en-US" altLang="en-US" sz="2400" dirty="0"/>
              <a:t>Advantages:</a:t>
            </a:r>
            <a:r>
              <a:rPr lang="zh-TW" altLang="en-US" sz="2400" dirty="0">
                <a:solidFill>
                  <a:srgbClr val="FF0000"/>
                </a:solidFill>
              </a:rPr>
              <a:t>優點：</a:t>
            </a:r>
            <a:endParaRPr lang="en-US" altLang="en-US" sz="2400" dirty="0"/>
          </a:p>
          <a:p>
            <a:pPr lvl="2"/>
            <a:r>
              <a:rPr lang="en-US" altLang="en-US" sz="2400" dirty="0"/>
              <a:t>18–34 audience is </a:t>
            </a:r>
            <a:r>
              <a:rPr lang="en-US" altLang="en-US" sz="2400" dirty="0" smtClean="0"/>
              <a:t>online</a:t>
            </a:r>
            <a:r>
              <a:rPr lang="en-US" altLang="zh-TW" sz="2400" dirty="0" smtClean="0">
                <a:solidFill>
                  <a:srgbClr val="FF0000"/>
                </a:solidFill>
              </a:rPr>
              <a:t>18-34</a:t>
            </a:r>
            <a:r>
              <a:rPr lang="zh-TW" altLang="en-US" sz="2400" dirty="0" smtClean="0">
                <a:solidFill>
                  <a:srgbClr val="FF0000"/>
                </a:solidFill>
              </a:rPr>
              <a:t>歲觀眾</a:t>
            </a:r>
            <a:r>
              <a:rPr lang="zh-TW" altLang="en-US" sz="2400" dirty="0">
                <a:solidFill>
                  <a:srgbClr val="FF0000"/>
                </a:solidFill>
              </a:rPr>
              <a:t>在線</a:t>
            </a:r>
            <a:endParaRPr lang="en-US" altLang="en-US" sz="2400" dirty="0"/>
          </a:p>
          <a:p>
            <a:pPr lvl="2"/>
            <a:r>
              <a:rPr lang="en-US" altLang="en-US" sz="2400" dirty="0"/>
              <a:t>Ad targeting to individuals</a:t>
            </a:r>
            <a:r>
              <a:rPr lang="zh-TW" altLang="en-US" sz="2400" dirty="0">
                <a:solidFill>
                  <a:srgbClr val="FF0000"/>
                </a:solidFill>
              </a:rPr>
              <a:t>針對個人的廣告</a:t>
            </a:r>
            <a:endParaRPr lang="en-US" altLang="en-US" sz="2400" dirty="0"/>
          </a:p>
          <a:p>
            <a:pPr lvl="2"/>
            <a:r>
              <a:rPr lang="en-US" altLang="en-US" sz="2400" dirty="0"/>
              <a:t>Price discrimination</a:t>
            </a:r>
            <a:r>
              <a:rPr lang="zh-TW" altLang="en-US" sz="2400" dirty="0">
                <a:solidFill>
                  <a:srgbClr val="FF0000"/>
                </a:solidFill>
              </a:rPr>
              <a:t>價格歧視</a:t>
            </a:r>
            <a:endParaRPr lang="en-US" altLang="en-US" sz="2400" dirty="0"/>
          </a:p>
          <a:p>
            <a:pPr lvl="2"/>
            <a:r>
              <a:rPr lang="en-US" altLang="en-US" sz="2400" dirty="0"/>
              <a:t>Personalization</a:t>
            </a:r>
            <a:r>
              <a:rPr lang="zh-TW" altLang="en-US" sz="2400" dirty="0" smtClean="0">
                <a:solidFill>
                  <a:srgbClr val="FF0000"/>
                </a:solidFill>
              </a:rPr>
              <a:t>個人化</a:t>
            </a:r>
            <a:endParaRPr lang="zh-TW" altLang="en-US" sz="2400" dirty="0">
              <a:solidFill>
                <a:srgbClr val="FF0000"/>
              </a:solidFill>
            </a:endParaRPr>
          </a:p>
          <a:p>
            <a:pPr lvl="2"/>
            <a:endParaRPr lang="en-US" altLang="en-US" dirty="0"/>
          </a:p>
          <a:p>
            <a:pPr lvl="2"/>
            <a:endParaRPr lang="en-US" altLang="en-US" dirty="0"/>
          </a:p>
        </p:txBody>
      </p:sp>
    </p:spTree>
    <p:extLst>
      <p:ext uri="{BB962C8B-B14F-4D97-AF65-F5344CB8AC3E}">
        <p14:creationId xmlns:p14="http://schemas.microsoft.com/office/powerpoint/2010/main" val="388389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Online Marketing and Advertising Tools</a:t>
            </a:r>
            <a:r>
              <a:rPr lang="zh-TW" altLang="en-US" sz="2400" dirty="0">
                <a:solidFill>
                  <a:srgbClr val="FF0000"/>
                </a:solidFill>
              </a:rPr>
              <a:t>傳統的在線營銷和廣告工具</a:t>
            </a:r>
            <a:endParaRPr lang="en-US" dirty="0">
              <a:solidFill>
                <a:srgbClr val="FF0000"/>
              </a:solidFill>
            </a:endParaRPr>
          </a:p>
        </p:txBody>
      </p:sp>
      <p:sp>
        <p:nvSpPr>
          <p:cNvPr id="3" name="Content Placeholder 2"/>
          <p:cNvSpPr>
            <a:spLocks noGrp="1"/>
          </p:cNvSpPr>
          <p:nvPr>
            <p:ph idx="1"/>
          </p:nvPr>
        </p:nvSpPr>
        <p:spPr/>
        <p:txBody>
          <a:bodyPr/>
          <a:lstStyle/>
          <a:p>
            <a:r>
              <a:rPr lang="en-US" dirty="0"/>
              <a:t>Search engine marketing and advertising</a:t>
            </a:r>
            <a:r>
              <a:rPr lang="zh-TW" altLang="en-US" dirty="0">
                <a:solidFill>
                  <a:srgbClr val="FF0000"/>
                </a:solidFill>
              </a:rPr>
              <a:t>搜索引擎營銷和廣告</a:t>
            </a:r>
            <a:endParaRPr lang="en-US" dirty="0"/>
          </a:p>
          <a:p>
            <a:r>
              <a:rPr lang="en-US" dirty="0"/>
              <a:t>Display ad marketing</a:t>
            </a:r>
            <a:r>
              <a:rPr lang="zh-TW" altLang="en-US" dirty="0">
                <a:solidFill>
                  <a:srgbClr val="FF0000"/>
                </a:solidFill>
              </a:rPr>
              <a:t>展示廣告營銷</a:t>
            </a:r>
            <a:endParaRPr lang="en-US" dirty="0"/>
          </a:p>
          <a:p>
            <a:r>
              <a:rPr lang="en-US" dirty="0"/>
              <a:t>E-mail marketing</a:t>
            </a:r>
            <a:r>
              <a:rPr lang="zh-TW" altLang="en-US" dirty="0">
                <a:solidFill>
                  <a:srgbClr val="FF0000"/>
                </a:solidFill>
              </a:rPr>
              <a:t>電子郵件營銷</a:t>
            </a:r>
            <a:endParaRPr lang="en-US" dirty="0"/>
          </a:p>
          <a:p>
            <a:r>
              <a:rPr lang="en-US" dirty="0"/>
              <a:t>Affiliate marketing</a:t>
            </a:r>
            <a:r>
              <a:rPr lang="zh-TW" altLang="en-US" dirty="0">
                <a:solidFill>
                  <a:srgbClr val="FF0000"/>
                </a:solidFill>
              </a:rPr>
              <a:t>聯盟營銷</a:t>
            </a:r>
            <a:endParaRPr lang="en-US" dirty="0"/>
          </a:p>
          <a:p>
            <a:r>
              <a:rPr lang="en-US" dirty="0"/>
              <a:t>Viral marketing</a:t>
            </a:r>
            <a:r>
              <a:rPr lang="zh-TW" altLang="en-US" dirty="0">
                <a:solidFill>
                  <a:srgbClr val="FF0000"/>
                </a:solidFill>
              </a:rPr>
              <a:t>病毒式營銷</a:t>
            </a:r>
            <a:endParaRPr lang="en-US" dirty="0"/>
          </a:p>
          <a:p>
            <a:r>
              <a:rPr lang="en-US" dirty="0"/>
              <a:t>Lead generation </a:t>
            </a:r>
            <a:r>
              <a:rPr lang="en-US" dirty="0" smtClean="0"/>
              <a:t>marketing</a:t>
            </a:r>
            <a:r>
              <a:rPr lang="zh-TW" altLang="en-US" dirty="0" smtClean="0">
                <a:solidFill>
                  <a:srgbClr val="FF0000"/>
                </a:solidFill>
              </a:rPr>
              <a:t>領先</a:t>
            </a:r>
            <a:r>
              <a:rPr lang="en-US" altLang="zh-TW" dirty="0" smtClean="0">
                <a:solidFill>
                  <a:srgbClr val="FF0000"/>
                </a:solidFill>
              </a:rPr>
              <a:t>(</a:t>
            </a:r>
            <a:r>
              <a:rPr lang="zh-TW" altLang="en-US" dirty="0" smtClean="0"/>
              <a:t>新</a:t>
            </a:r>
            <a:r>
              <a:rPr lang="en-US" altLang="zh-TW" dirty="0" smtClean="0"/>
              <a:t>)</a:t>
            </a:r>
            <a:r>
              <a:rPr lang="zh-TW" altLang="en-US" dirty="0" smtClean="0">
                <a:solidFill>
                  <a:srgbClr val="FF0000"/>
                </a:solidFill>
              </a:rPr>
              <a:t>一代營</a:t>
            </a:r>
            <a:r>
              <a:rPr lang="zh-TW" altLang="en-US" dirty="0">
                <a:solidFill>
                  <a:srgbClr val="FF0000"/>
                </a:solidFill>
              </a:rPr>
              <a:t>銷</a:t>
            </a:r>
            <a:endParaRPr lang="en-US" altLang="zh-TW" dirty="0">
              <a:solidFill>
                <a:srgbClr val="FF0000"/>
              </a:solidFill>
            </a:endParaRPr>
          </a:p>
          <a:p>
            <a:endParaRPr lang="en-US" dirty="0"/>
          </a:p>
          <a:p>
            <a:endParaRPr lang="zh-TW" altLang="en-US" sz="2400" dirty="0">
              <a:solidFill>
                <a:srgbClr val="FF0000"/>
              </a:solidFill>
            </a:endParaRPr>
          </a:p>
        </p:txBody>
      </p:sp>
    </p:spTree>
    <p:extLst>
      <p:ext uri="{BB962C8B-B14F-4D97-AF65-F5344CB8AC3E}">
        <p14:creationId xmlns:p14="http://schemas.microsoft.com/office/powerpoint/2010/main" val="2694128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Marketing and Advertising (1 of 2)</a:t>
            </a:r>
            <a:r>
              <a:rPr lang="zh-TW" altLang="en-US" dirty="0">
                <a:solidFill>
                  <a:srgbClr val="FF0000"/>
                </a:solidFill>
              </a:rPr>
              <a:t>搜索引擎營銷和廣告（</a:t>
            </a:r>
            <a:r>
              <a:rPr lang="en-US" altLang="zh-TW" dirty="0">
                <a:solidFill>
                  <a:srgbClr val="FF0000"/>
                </a:solidFill>
              </a:rPr>
              <a:t>1/2</a:t>
            </a:r>
            <a:r>
              <a:rPr lang="zh-TW" altLang="en-US" dirty="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468086" y="1447800"/>
            <a:ext cx="8229600" cy="4525963"/>
          </a:xfrm>
        </p:spPr>
        <p:txBody>
          <a:bodyPr/>
          <a:lstStyle/>
          <a:p>
            <a:r>
              <a:rPr lang="en-US" dirty="0"/>
              <a:t>Search engine marketing (SEM)</a:t>
            </a:r>
            <a:r>
              <a:rPr lang="zh-TW" altLang="en-US" dirty="0">
                <a:solidFill>
                  <a:srgbClr val="FF0000"/>
                </a:solidFill>
              </a:rPr>
              <a:t>搜索引擎營銷（</a:t>
            </a:r>
            <a:r>
              <a:rPr lang="en-US" altLang="zh-TW" dirty="0">
                <a:solidFill>
                  <a:srgbClr val="FF0000"/>
                </a:solidFill>
              </a:rPr>
              <a:t>SEM</a:t>
            </a:r>
            <a:r>
              <a:rPr lang="zh-TW" altLang="en-US" dirty="0">
                <a:solidFill>
                  <a:srgbClr val="FF0000"/>
                </a:solidFill>
              </a:rPr>
              <a:t>）</a:t>
            </a:r>
            <a:endParaRPr lang="en-US" dirty="0"/>
          </a:p>
          <a:p>
            <a:pPr lvl="1"/>
            <a:r>
              <a:rPr lang="en-US" dirty="0"/>
              <a:t>Use of search engines for branding</a:t>
            </a:r>
            <a:r>
              <a:rPr lang="zh-TW" altLang="en-US" dirty="0">
                <a:solidFill>
                  <a:srgbClr val="FF0000"/>
                </a:solidFill>
              </a:rPr>
              <a:t>使用搜索引擎進行品牌推廣</a:t>
            </a:r>
            <a:endParaRPr lang="en-US" dirty="0"/>
          </a:p>
          <a:p>
            <a:r>
              <a:rPr lang="en-US" dirty="0"/>
              <a:t>Search engine advertising</a:t>
            </a:r>
            <a:r>
              <a:rPr lang="zh-TW" altLang="en-US" dirty="0">
                <a:solidFill>
                  <a:srgbClr val="FF0000"/>
                </a:solidFill>
              </a:rPr>
              <a:t>搜索引擎廣告</a:t>
            </a:r>
            <a:endParaRPr lang="en-US" dirty="0"/>
          </a:p>
          <a:p>
            <a:pPr lvl="1"/>
            <a:r>
              <a:rPr lang="en-US" dirty="0"/>
              <a:t>Use of search engines to support direct sales</a:t>
            </a:r>
            <a:r>
              <a:rPr lang="zh-TW" altLang="en-US" dirty="0">
                <a:solidFill>
                  <a:srgbClr val="FF0000"/>
                </a:solidFill>
              </a:rPr>
              <a:t>使用搜索引擎來支持直接銷售</a:t>
            </a:r>
            <a:endParaRPr lang="en-US" dirty="0"/>
          </a:p>
          <a:p>
            <a:r>
              <a:rPr lang="en-US" dirty="0"/>
              <a:t>Types of search engine advertising</a:t>
            </a:r>
            <a:r>
              <a:rPr lang="zh-TW" altLang="en-US" dirty="0">
                <a:solidFill>
                  <a:srgbClr val="FF0000"/>
                </a:solidFill>
              </a:rPr>
              <a:t>搜索引擎廣告的類型</a:t>
            </a:r>
            <a:endParaRPr lang="en-US" dirty="0"/>
          </a:p>
          <a:p>
            <a:pPr lvl="1"/>
            <a:r>
              <a:rPr lang="en-US" dirty="0"/>
              <a:t>Paid inclusion</a:t>
            </a:r>
            <a:r>
              <a:rPr lang="zh-TW" altLang="en-US" dirty="0">
                <a:solidFill>
                  <a:srgbClr val="FF0000"/>
                </a:solidFill>
              </a:rPr>
              <a:t>付費包含</a:t>
            </a:r>
            <a:endParaRPr lang="en-US" dirty="0"/>
          </a:p>
          <a:p>
            <a:pPr lvl="1"/>
            <a:r>
              <a:rPr lang="en-US" dirty="0"/>
              <a:t>Pay-per-click (PPC) search ads</a:t>
            </a:r>
            <a:r>
              <a:rPr lang="zh-TW" altLang="en-US" dirty="0">
                <a:solidFill>
                  <a:srgbClr val="FF0000"/>
                </a:solidFill>
              </a:rPr>
              <a:t>點擊付費（</a:t>
            </a:r>
            <a:r>
              <a:rPr lang="en-US" altLang="zh-TW" dirty="0">
                <a:solidFill>
                  <a:srgbClr val="FF0000"/>
                </a:solidFill>
              </a:rPr>
              <a:t>PPC</a:t>
            </a:r>
            <a:r>
              <a:rPr lang="zh-TW" altLang="en-US" dirty="0">
                <a:solidFill>
                  <a:srgbClr val="FF0000"/>
                </a:solidFill>
              </a:rPr>
              <a:t>）搜索廣告</a:t>
            </a:r>
            <a:endParaRPr lang="en-US" dirty="0"/>
          </a:p>
          <a:p>
            <a:pPr lvl="2"/>
            <a:r>
              <a:rPr lang="en-US" dirty="0"/>
              <a:t>Keyword advertising</a:t>
            </a:r>
            <a:r>
              <a:rPr lang="zh-TW" altLang="en-US" dirty="0">
                <a:solidFill>
                  <a:srgbClr val="FF0000"/>
                </a:solidFill>
              </a:rPr>
              <a:t>關鍵字廣告</a:t>
            </a:r>
            <a:endParaRPr lang="en-US" dirty="0"/>
          </a:p>
          <a:p>
            <a:pPr lvl="2"/>
            <a:r>
              <a:rPr lang="en-US" dirty="0"/>
              <a:t>Network keyword advertising (context advertising)</a:t>
            </a:r>
            <a:r>
              <a:rPr lang="zh-TW" altLang="en-US" dirty="0">
                <a:solidFill>
                  <a:srgbClr val="FF0000"/>
                </a:solidFill>
              </a:rPr>
              <a:t>網絡關鍵字廣告（上下文廣告）</a:t>
            </a:r>
            <a:endParaRPr lang="en-US" altLang="zh-TW" dirty="0">
              <a:solidFill>
                <a:srgbClr val="FF0000"/>
              </a:solidFill>
            </a:endParaRPr>
          </a:p>
          <a:p>
            <a:pPr lvl="2"/>
            <a:endParaRPr lang="en-US" dirty="0"/>
          </a:p>
        </p:txBody>
      </p:sp>
    </p:spTree>
    <p:extLst>
      <p:ext uri="{BB962C8B-B14F-4D97-AF65-F5344CB8AC3E}">
        <p14:creationId xmlns:p14="http://schemas.microsoft.com/office/powerpoint/2010/main" val="106112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Marketing and Advertising (2 of 2)</a:t>
            </a:r>
            <a:r>
              <a:rPr lang="zh-TW" altLang="en-US" dirty="0">
                <a:solidFill>
                  <a:srgbClr val="FF0000"/>
                </a:solidFill>
              </a:rPr>
              <a:t>搜索引擎營銷和廣告（</a:t>
            </a:r>
            <a:r>
              <a:rPr lang="en-US" altLang="zh-TW" dirty="0">
                <a:solidFill>
                  <a:srgbClr val="FF0000"/>
                </a:solidFill>
              </a:rPr>
              <a:t>2/2</a:t>
            </a:r>
            <a:r>
              <a:rPr lang="zh-TW" altLang="en-US" dirty="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685800" y="1447800"/>
            <a:ext cx="8229600" cy="4525963"/>
          </a:xfrm>
        </p:spPr>
        <p:txBody>
          <a:bodyPr/>
          <a:lstStyle/>
          <a:p>
            <a:r>
              <a:rPr lang="en-US" altLang="en-US" dirty="0"/>
              <a:t>Search engine optimization (SEO)</a:t>
            </a:r>
            <a:r>
              <a:rPr lang="zh-TW" altLang="en-US" dirty="0">
                <a:solidFill>
                  <a:srgbClr val="FF0000"/>
                </a:solidFill>
              </a:rPr>
              <a:t>搜索引擎優化（</a:t>
            </a:r>
            <a:r>
              <a:rPr lang="en-US" altLang="zh-TW" dirty="0">
                <a:solidFill>
                  <a:srgbClr val="FF0000"/>
                </a:solidFill>
              </a:rPr>
              <a:t>SEO</a:t>
            </a:r>
            <a:r>
              <a:rPr lang="zh-TW" altLang="en-US" dirty="0">
                <a:solidFill>
                  <a:srgbClr val="FF0000"/>
                </a:solidFill>
              </a:rPr>
              <a:t>）</a:t>
            </a:r>
            <a:endParaRPr lang="en-US" altLang="en-US" dirty="0"/>
          </a:p>
          <a:p>
            <a:r>
              <a:rPr lang="en-US" altLang="en-US" dirty="0"/>
              <a:t>Google search engine algorithms</a:t>
            </a:r>
            <a:r>
              <a:rPr lang="zh-TW" altLang="en-US" dirty="0">
                <a:solidFill>
                  <a:srgbClr val="FF0000"/>
                </a:solidFill>
              </a:rPr>
              <a:t>谷歌搜索引擎算法</a:t>
            </a:r>
            <a:endParaRPr lang="en-US" altLang="en-US" dirty="0"/>
          </a:p>
          <a:p>
            <a:r>
              <a:rPr lang="en-US" altLang="en-US" dirty="0"/>
              <a:t>Social search</a:t>
            </a:r>
            <a:r>
              <a:rPr lang="zh-TW" altLang="en-US" dirty="0">
                <a:solidFill>
                  <a:srgbClr val="FF0000"/>
                </a:solidFill>
              </a:rPr>
              <a:t>社交搜索</a:t>
            </a:r>
            <a:endParaRPr lang="en-US" altLang="en-US" dirty="0"/>
          </a:p>
          <a:p>
            <a:pPr lvl="1"/>
            <a:r>
              <a:rPr lang="en-US" altLang="en-US" dirty="0"/>
              <a:t>Utilizes social contacts and social graph </a:t>
            </a:r>
            <a:r>
              <a:rPr lang="en-US" altLang="ja-JP" dirty="0"/>
              <a:t>to provide fewer and more relevant results</a:t>
            </a:r>
            <a:r>
              <a:rPr lang="zh-TW" altLang="en-US" dirty="0">
                <a:solidFill>
                  <a:srgbClr val="FF0000"/>
                </a:solidFill>
              </a:rPr>
              <a:t>利用社交聯繫和社交圖表來提供更少和更多相關的結果</a:t>
            </a:r>
            <a:endParaRPr lang="en-US" altLang="ja-JP" dirty="0"/>
          </a:p>
          <a:p>
            <a:r>
              <a:rPr lang="en-US" altLang="en-US" dirty="0"/>
              <a:t>Search engine issues</a:t>
            </a:r>
            <a:r>
              <a:rPr lang="zh-TW" altLang="en-US" dirty="0">
                <a:solidFill>
                  <a:srgbClr val="FF0000"/>
                </a:solidFill>
              </a:rPr>
              <a:t>搜索</a:t>
            </a:r>
            <a:r>
              <a:rPr lang="zh-TW" altLang="en-US" dirty="0" smtClean="0">
                <a:solidFill>
                  <a:srgbClr val="FF0000"/>
                </a:solidFill>
              </a:rPr>
              <a:t>引擎議題</a:t>
            </a:r>
            <a:endParaRPr lang="en-US" altLang="en-US" dirty="0"/>
          </a:p>
          <a:p>
            <a:pPr lvl="1"/>
            <a:r>
              <a:rPr lang="en-US" altLang="en-US" dirty="0"/>
              <a:t>Paid inclusion and placement practices</a:t>
            </a:r>
            <a:r>
              <a:rPr lang="zh-TW" altLang="en-US" dirty="0">
                <a:solidFill>
                  <a:srgbClr val="FF0000"/>
                </a:solidFill>
              </a:rPr>
              <a:t>有償包含和安置實踐</a:t>
            </a:r>
            <a:endParaRPr lang="en-US" altLang="en-US" dirty="0"/>
          </a:p>
          <a:p>
            <a:pPr lvl="1"/>
            <a:r>
              <a:rPr lang="en-US" altLang="en-US" dirty="0"/>
              <a:t>Link farms, content farms</a:t>
            </a:r>
            <a:r>
              <a:rPr lang="zh-TW" altLang="en-US" dirty="0">
                <a:solidFill>
                  <a:srgbClr val="FF0000"/>
                </a:solidFill>
              </a:rPr>
              <a:t>鏈接農場，內容農場</a:t>
            </a:r>
            <a:endParaRPr lang="en-US" altLang="en-US" dirty="0"/>
          </a:p>
          <a:p>
            <a:pPr lvl="1"/>
            <a:r>
              <a:rPr lang="en-US" altLang="en-US" dirty="0"/>
              <a:t>Click fraud</a:t>
            </a:r>
            <a:r>
              <a:rPr lang="zh-TW" altLang="en-US" dirty="0">
                <a:solidFill>
                  <a:srgbClr val="FF0000"/>
                </a:solidFill>
              </a:rPr>
              <a:t>點擊欺詐</a:t>
            </a:r>
            <a:endParaRPr lang="en-US" altLang="en-US" dirty="0">
              <a:solidFill>
                <a:srgbClr val="FF0000"/>
              </a:solidFill>
            </a:endParaRPr>
          </a:p>
          <a:p>
            <a:pPr lvl="1"/>
            <a:endParaRPr lang="en-US" altLang="en-US" dirty="0"/>
          </a:p>
          <a:p>
            <a:pPr lvl="1"/>
            <a:endParaRPr lang="zh-TW" altLang="en-US" dirty="0">
              <a:solidFill>
                <a:srgbClr val="FF0000"/>
              </a:solidFill>
            </a:endParaRPr>
          </a:p>
        </p:txBody>
      </p:sp>
    </p:spTree>
    <p:extLst>
      <p:ext uri="{BB962C8B-B14F-4D97-AF65-F5344CB8AC3E}">
        <p14:creationId xmlns:p14="http://schemas.microsoft.com/office/powerpoint/2010/main" val="2878903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Ad Marketing (1 of 2)</a:t>
            </a:r>
            <a:r>
              <a:rPr lang="zh-TW" altLang="en-US" dirty="0">
                <a:solidFill>
                  <a:srgbClr val="FF0000"/>
                </a:solidFill>
              </a:rPr>
              <a:t>展示廣告營銷（</a:t>
            </a:r>
            <a:r>
              <a:rPr lang="en-US" altLang="zh-TW" dirty="0">
                <a:solidFill>
                  <a:srgbClr val="FF0000"/>
                </a:solidFill>
              </a:rPr>
              <a:t>1/2</a:t>
            </a:r>
            <a:r>
              <a:rPr lang="zh-TW" altLang="en-US" dirty="0">
                <a:solidFill>
                  <a:srgbClr val="FF0000"/>
                </a:solidFill>
              </a:rPr>
              <a:t>）</a:t>
            </a:r>
            <a:endParaRPr lang="en-US" dirty="0">
              <a:solidFill>
                <a:srgbClr val="FF0000"/>
              </a:solidFill>
            </a:endParaRPr>
          </a:p>
        </p:txBody>
      </p:sp>
      <p:sp>
        <p:nvSpPr>
          <p:cNvPr id="3" name="Content Placeholder 2"/>
          <p:cNvSpPr>
            <a:spLocks noGrp="1"/>
          </p:cNvSpPr>
          <p:nvPr>
            <p:ph idx="1"/>
          </p:nvPr>
        </p:nvSpPr>
        <p:spPr/>
        <p:txBody>
          <a:bodyPr/>
          <a:lstStyle/>
          <a:p>
            <a:r>
              <a:rPr lang="en-US" dirty="0"/>
              <a:t>Banner ads</a:t>
            </a:r>
            <a:r>
              <a:rPr lang="zh-TW" altLang="en-US" dirty="0">
                <a:solidFill>
                  <a:srgbClr val="FF0000"/>
                </a:solidFill>
              </a:rPr>
              <a:t>橫幅廣告</a:t>
            </a:r>
            <a:endParaRPr lang="en-US" dirty="0"/>
          </a:p>
          <a:p>
            <a:r>
              <a:rPr lang="en-US" dirty="0"/>
              <a:t>Rich media ads</a:t>
            </a:r>
            <a:r>
              <a:rPr lang="zh-TW" altLang="en-US" dirty="0">
                <a:solidFill>
                  <a:srgbClr val="FF0000"/>
                </a:solidFill>
              </a:rPr>
              <a:t>富媒體廣告</a:t>
            </a:r>
            <a:endParaRPr lang="en-US" dirty="0"/>
          </a:p>
          <a:p>
            <a:pPr lvl="1"/>
            <a:r>
              <a:rPr lang="en-US" dirty="0"/>
              <a:t>Interstitial ads</a:t>
            </a:r>
            <a:r>
              <a:rPr lang="zh-TW" altLang="en-US" dirty="0">
                <a:solidFill>
                  <a:srgbClr val="FF0000"/>
                </a:solidFill>
              </a:rPr>
              <a:t>插頁式廣告</a:t>
            </a:r>
            <a:endParaRPr lang="en-US" dirty="0"/>
          </a:p>
          <a:p>
            <a:r>
              <a:rPr lang="en-US" dirty="0"/>
              <a:t>Video ads</a:t>
            </a:r>
            <a:r>
              <a:rPr lang="zh-TW" altLang="en-US" dirty="0">
                <a:solidFill>
                  <a:srgbClr val="FF0000"/>
                </a:solidFill>
              </a:rPr>
              <a:t>視頻廣告</a:t>
            </a:r>
            <a:endParaRPr lang="en-US" dirty="0"/>
          </a:p>
          <a:p>
            <a:pPr lvl="1"/>
            <a:r>
              <a:rPr lang="en-US" dirty="0"/>
              <a:t>Far more effective than other display formats</a:t>
            </a:r>
            <a:r>
              <a:rPr lang="zh-TW" altLang="en-US" dirty="0">
                <a:solidFill>
                  <a:srgbClr val="FF0000"/>
                </a:solidFill>
              </a:rPr>
              <a:t>比其他顯示格式更有效</a:t>
            </a:r>
            <a:endParaRPr lang="en-US" dirty="0"/>
          </a:p>
          <a:p>
            <a:r>
              <a:rPr lang="en-US" dirty="0"/>
              <a:t>Sponsorships</a:t>
            </a:r>
            <a:r>
              <a:rPr lang="zh-TW" altLang="en-US" dirty="0">
                <a:solidFill>
                  <a:srgbClr val="FF0000"/>
                </a:solidFill>
              </a:rPr>
              <a:t>贊助</a:t>
            </a:r>
            <a:endParaRPr lang="en-US" dirty="0"/>
          </a:p>
          <a:p>
            <a:r>
              <a:rPr lang="en-US" dirty="0"/>
              <a:t>Native </a:t>
            </a:r>
            <a:r>
              <a:rPr lang="en-US" dirty="0" smtClean="0"/>
              <a:t>advertising</a:t>
            </a:r>
            <a:r>
              <a:rPr lang="zh-TW" altLang="en-US" dirty="0" smtClean="0">
                <a:solidFill>
                  <a:srgbClr val="FF0000"/>
                </a:solidFill>
              </a:rPr>
              <a:t>原生</a:t>
            </a:r>
            <a:r>
              <a:rPr lang="en-US" altLang="zh-TW" dirty="0" smtClean="0">
                <a:solidFill>
                  <a:srgbClr val="FF0000"/>
                </a:solidFill>
              </a:rPr>
              <a:t>(</a:t>
            </a:r>
            <a:r>
              <a:rPr lang="zh-TW" altLang="en-US" dirty="0" smtClean="0">
                <a:solidFill>
                  <a:srgbClr val="FF0000"/>
                </a:solidFill>
              </a:rPr>
              <a:t>土</a:t>
            </a:r>
            <a:r>
              <a:rPr lang="en-US" altLang="zh-TW" dirty="0" smtClean="0">
                <a:solidFill>
                  <a:srgbClr val="FF0000"/>
                </a:solidFill>
              </a:rPr>
              <a:t>)</a:t>
            </a:r>
            <a:r>
              <a:rPr lang="zh-TW" altLang="en-US" dirty="0" smtClean="0">
                <a:solidFill>
                  <a:srgbClr val="FF0000"/>
                </a:solidFill>
              </a:rPr>
              <a:t>廣告</a:t>
            </a:r>
            <a:endParaRPr lang="en-US" dirty="0"/>
          </a:p>
        </p:txBody>
      </p:sp>
    </p:spTree>
    <p:extLst>
      <p:ext uri="{BB962C8B-B14F-4D97-AF65-F5344CB8AC3E}">
        <p14:creationId xmlns:p14="http://schemas.microsoft.com/office/powerpoint/2010/main" val="3784555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Ad Marketing (2 of 2)</a:t>
            </a:r>
            <a:r>
              <a:rPr lang="zh-TW" altLang="en-US" dirty="0">
                <a:solidFill>
                  <a:srgbClr val="FF0000"/>
                </a:solidFill>
              </a:rPr>
              <a:t>展示廣告營銷（</a:t>
            </a:r>
            <a:r>
              <a:rPr lang="en-US" altLang="zh-TW" dirty="0">
                <a:solidFill>
                  <a:srgbClr val="FF0000"/>
                </a:solidFill>
              </a:rPr>
              <a:t>2/2</a:t>
            </a:r>
            <a:r>
              <a:rPr lang="zh-TW" altLang="en-US" dirty="0">
                <a:solidFill>
                  <a:srgbClr val="FF0000"/>
                </a:solidFill>
              </a:rPr>
              <a:t>）</a:t>
            </a:r>
            <a:endParaRPr lang="en-US" dirty="0"/>
          </a:p>
        </p:txBody>
      </p:sp>
      <p:sp>
        <p:nvSpPr>
          <p:cNvPr id="3" name="Content Placeholder 2"/>
          <p:cNvSpPr>
            <a:spLocks noGrp="1"/>
          </p:cNvSpPr>
          <p:nvPr>
            <p:ph idx="1"/>
          </p:nvPr>
        </p:nvSpPr>
        <p:spPr/>
        <p:txBody>
          <a:bodyPr/>
          <a:lstStyle/>
          <a:p>
            <a:r>
              <a:rPr lang="en-US" dirty="0"/>
              <a:t>Content marketing</a:t>
            </a:r>
            <a:r>
              <a:rPr lang="zh-TW" altLang="en-US" dirty="0">
                <a:solidFill>
                  <a:srgbClr val="FF0000"/>
                </a:solidFill>
              </a:rPr>
              <a:t>內容營銷</a:t>
            </a:r>
            <a:endParaRPr lang="en-US" dirty="0"/>
          </a:p>
          <a:p>
            <a:r>
              <a:rPr lang="en-US" dirty="0"/>
              <a:t>Advertising networks</a:t>
            </a:r>
            <a:r>
              <a:rPr lang="zh-TW" altLang="en-US" dirty="0">
                <a:solidFill>
                  <a:srgbClr val="FF0000"/>
                </a:solidFill>
              </a:rPr>
              <a:t>廣告網絡</a:t>
            </a:r>
            <a:endParaRPr lang="en-US" dirty="0"/>
          </a:p>
          <a:p>
            <a:r>
              <a:rPr lang="en-US" dirty="0"/>
              <a:t>Ad exchanges, programmatic advertising, and real-time bidding (RTB)</a:t>
            </a:r>
            <a:r>
              <a:rPr lang="zh-TW" altLang="en-US" dirty="0">
                <a:solidFill>
                  <a:srgbClr val="FF0000"/>
                </a:solidFill>
              </a:rPr>
              <a:t>廣告交易平台，程序化廣告和實時出價（</a:t>
            </a:r>
            <a:r>
              <a:rPr lang="en-US" altLang="zh-TW" dirty="0">
                <a:solidFill>
                  <a:srgbClr val="FF0000"/>
                </a:solidFill>
              </a:rPr>
              <a:t>RTB</a:t>
            </a:r>
            <a:r>
              <a:rPr lang="zh-TW" altLang="en-US" dirty="0">
                <a:solidFill>
                  <a:srgbClr val="FF0000"/>
                </a:solidFill>
              </a:rPr>
              <a:t>）</a:t>
            </a:r>
            <a:endParaRPr lang="en-US" dirty="0"/>
          </a:p>
          <a:p>
            <a:r>
              <a:rPr lang="en-US" dirty="0"/>
              <a:t>Display advertising issues</a:t>
            </a:r>
            <a:r>
              <a:rPr lang="zh-TW" altLang="en-US" dirty="0">
                <a:solidFill>
                  <a:srgbClr val="FF0000"/>
                </a:solidFill>
              </a:rPr>
              <a:t>顯示</a:t>
            </a:r>
            <a:r>
              <a:rPr lang="zh-TW" altLang="en-US" dirty="0" smtClean="0">
                <a:solidFill>
                  <a:srgbClr val="FF0000"/>
                </a:solidFill>
              </a:rPr>
              <a:t>廣告議題</a:t>
            </a:r>
            <a:endParaRPr lang="en-US" dirty="0"/>
          </a:p>
          <a:p>
            <a:pPr lvl="1"/>
            <a:r>
              <a:rPr lang="en-US" dirty="0"/>
              <a:t>Ad fraud</a:t>
            </a:r>
            <a:r>
              <a:rPr lang="zh-TW" altLang="en-US" dirty="0">
                <a:solidFill>
                  <a:srgbClr val="FF0000"/>
                </a:solidFill>
              </a:rPr>
              <a:t>廣告欺詐</a:t>
            </a:r>
            <a:endParaRPr lang="en-US" dirty="0"/>
          </a:p>
          <a:p>
            <a:pPr lvl="1"/>
            <a:r>
              <a:rPr lang="en-US" dirty="0"/>
              <a:t>Viewability</a:t>
            </a:r>
            <a:r>
              <a:rPr lang="zh-TW" altLang="en-US" dirty="0">
                <a:solidFill>
                  <a:srgbClr val="FF0000"/>
                </a:solidFill>
              </a:rPr>
              <a:t>能見度</a:t>
            </a:r>
            <a:endParaRPr lang="en-US" dirty="0"/>
          </a:p>
          <a:p>
            <a:pPr lvl="1"/>
            <a:r>
              <a:rPr lang="en-US" dirty="0"/>
              <a:t>Ad blocking</a:t>
            </a:r>
            <a:r>
              <a:rPr lang="zh-TW" altLang="en-US" b="1" dirty="0">
                <a:solidFill>
                  <a:srgbClr val="00B050"/>
                </a:solidFill>
              </a:rPr>
              <a:t>廣告攔截</a:t>
            </a:r>
            <a:endParaRPr lang="en-US" altLang="zh-TW" b="1" dirty="0">
              <a:solidFill>
                <a:srgbClr val="00B050"/>
              </a:solidFill>
            </a:endParaRPr>
          </a:p>
          <a:p>
            <a:pPr lvl="1"/>
            <a:endParaRPr lang="en-US" dirty="0"/>
          </a:p>
          <a:p>
            <a:pPr lvl="1"/>
            <a:endParaRPr lang="zh-TW" altLang="en-US" dirty="0">
              <a:solidFill>
                <a:srgbClr val="FF0000"/>
              </a:solidFill>
            </a:endParaRPr>
          </a:p>
        </p:txBody>
      </p:sp>
    </p:spTree>
    <p:extLst>
      <p:ext uri="{BB962C8B-B14F-4D97-AF65-F5344CB8AC3E}">
        <p14:creationId xmlns:p14="http://schemas.microsoft.com/office/powerpoint/2010/main" val="2436221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6.7: How an Advertising Network</a:t>
            </a:r>
            <a:br>
              <a:rPr lang="en-US" dirty="0"/>
            </a:br>
            <a:r>
              <a:rPr lang="en-US" dirty="0"/>
              <a:t>Such as DoubleClick Works</a:t>
            </a:r>
            <a:r>
              <a:rPr lang="zh-TW" altLang="en-US" sz="2800" dirty="0">
                <a:solidFill>
                  <a:srgbClr val="FF0000"/>
                </a:solidFill>
              </a:rPr>
              <a:t>圖</a:t>
            </a:r>
            <a:r>
              <a:rPr lang="en-US" altLang="zh-TW" sz="2800" dirty="0">
                <a:solidFill>
                  <a:srgbClr val="FF0000"/>
                </a:solidFill>
              </a:rPr>
              <a:t>6.7</a:t>
            </a:r>
            <a:r>
              <a:rPr lang="zh-TW" altLang="en-US" sz="2800" dirty="0">
                <a:solidFill>
                  <a:srgbClr val="FF0000"/>
                </a:solidFill>
              </a:rPr>
              <a:t>：</a:t>
            </a:r>
            <a:r>
              <a:rPr lang="en-US" altLang="zh-TW" sz="2800" dirty="0">
                <a:solidFill>
                  <a:srgbClr val="FF0000"/>
                </a:solidFill>
              </a:rPr>
              <a:t>DoubleClick</a:t>
            </a:r>
            <a:r>
              <a:rPr lang="zh-TW" altLang="en-US" sz="2800" dirty="0">
                <a:solidFill>
                  <a:srgbClr val="FF0000"/>
                </a:solidFill>
              </a:rPr>
              <a:t>如何運作廣告網絡</a:t>
            </a:r>
            <a:endParaRPr lang="en-US" sz="2800" dirty="0">
              <a:solidFill>
                <a:srgbClr val="FF0000"/>
              </a:solidFill>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6.7 illustrates how an advertising network work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19200" y="1828800"/>
            <a:ext cx="6504493"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99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Marketing</a:t>
            </a:r>
          </a:p>
        </p:txBody>
      </p:sp>
      <p:sp>
        <p:nvSpPr>
          <p:cNvPr id="3" name="Content Placeholder 2"/>
          <p:cNvSpPr>
            <a:spLocks noGrp="1"/>
          </p:cNvSpPr>
          <p:nvPr>
            <p:ph idx="1"/>
          </p:nvPr>
        </p:nvSpPr>
        <p:spPr/>
        <p:txBody>
          <a:bodyPr/>
          <a:lstStyle/>
          <a:p>
            <a:r>
              <a:rPr lang="en-US" dirty="0"/>
              <a:t>Direct e-mail marketing </a:t>
            </a:r>
            <a:r>
              <a:rPr lang="zh-TW" altLang="en-US" sz="2400" dirty="0">
                <a:solidFill>
                  <a:srgbClr val="FF0000"/>
                </a:solidFill>
              </a:rPr>
              <a:t>直接電子郵件營銷</a:t>
            </a:r>
            <a:endParaRPr lang="en-US" dirty="0">
              <a:solidFill>
                <a:srgbClr val="FF0000"/>
              </a:solidFill>
            </a:endParaRPr>
          </a:p>
          <a:p>
            <a:pPr lvl="1"/>
            <a:r>
              <a:rPr lang="en-US" dirty="0"/>
              <a:t>Messages sent directly to interested users</a:t>
            </a:r>
            <a:r>
              <a:rPr lang="zh-TW" altLang="en-US" dirty="0"/>
              <a:t> </a:t>
            </a:r>
            <a:r>
              <a:rPr lang="zh-TW" altLang="en-US" sz="1600" dirty="0">
                <a:solidFill>
                  <a:srgbClr val="FF0000"/>
                </a:solidFill>
              </a:rPr>
              <a:t>郵件直接發送給感興趣的用戶</a:t>
            </a:r>
            <a:endParaRPr lang="en-US" sz="1600" dirty="0">
              <a:solidFill>
                <a:srgbClr val="FF0000"/>
              </a:solidFill>
            </a:endParaRPr>
          </a:p>
          <a:p>
            <a:pPr lvl="1"/>
            <a:r>
              <a:rPr lang="en-US" dirty="0"/>
              <a:t>Benefits include</a:t>
            </a:r>
            <a:r>
              <a:rPr lang="zh-TW" altLang="en-US" dirty="0"/>
              <a:t> </a:t>
            </a:r>
            <a:r>
              <a:rPr lang="zh-TW" altLang="en-US" sz="1800" dirty="0">
                <a:solidFill>
                  <a:srgbClr val="FF0000"/>
                </a:solidFill>
              </a:rPr>
              <a:t>有以下好處</a:t>
            </a:r>
            <a:endParaRPr lang="en-US" sz="1800" dirty="0">
              <a:solidFill>
                <a:srgbClr val="FF0000"/>
              </a:solidFill>
            </a:endParaRPr>
          </a:p>
          <a:p>
            <a:pPr lvl="2"/>
            <a:r>
              <a:rPr lang="en-US" sz="2000" dirty="0"/>
              <a:t>Inexpensive</a:t>
            </a:r>
            <a:r>
              <a:rPr lang="zh-TW" altLang="en-US" sz="2000" dirty="0"/>
              <a:t> </a:t>
            </a:r>
            <a:r>
              <a:rPr lang="zh-TW" altLang="en-US" sz="2000" dirty="0">
                <a:solidFill>
                  <a:srgbClr val="FF0000"/>
                </a:solidFill>
              </a:rPr>
              <a:t>便宜</a:t>
            </a:r>
            <a:endParaRPr lang="en-US" sz="2000" dirty="0">
              <a:solidFill>
                <a:srgbClr val="FF0000"/>
              </a:solidFill>
            </a:endParaRPr>
          </a:p>
          <a:p>
            <a:pPr lvl="2"/>
            <a:r>
              <a:rPr lang="en-US" sz="2000" dirty="0"/>
              <a:t>Average around 3% to 4% click-</a:t>
            </a:r>
            <a:r>
              <a:rPr lang="en-US" sz="2000" dirty="0" err="1"/>
              <a:t>throughs</a:t>
            </a:r>
            <a:r>
              <a:rPr lang="zh-TW" altLang="en-US" sz="2000" dirty="0"/>
              <a:t> </a:t>
            </a:r>
            <a:r>
              <a:rPr lang="zh-TW" altLang="en-US" sz="2000" dirty="0">
                <a:solidFill>
                  <a:srgbClr val="FF0000"/>
                </a:solidFill>
              </a:rPr>
              <a:t>平均約有</a:t>
            </a:r>
            <a:r>
              <a:rPr lang="en-US" altLang="zh-TW" sz="2000" dirty="0">
                <a:solidFill>
                  <a:srgbClr val="FF0000"/>
                </a:solidFill>
              </a:rPr>
              <a:t>3%~4%</a:t>
            </a:r>
            <a:r>
              <a:rPr lang="zh-TW" altLang="en-US" sz="2000" dirty="0">
                <a:solidFill>
                  <a:srgbClr val="FF0000"/>
                </a:solidFill>
              </a:rPr>
              <a:t>的點擊率</a:t>
            </a:r>
            <a:endParaRPr lang="en-US" sz="2000" dirty="0">
              <a:solidFill>
                <a:srgbClr val="FF0000"/>
              </a:solidFill>
            </a:endParaRPr>
          </a:p>
          <a:p>
            <a:pPr lvl="2"/>
            <a:r>
              <a:rPr lang="en-US" sz="2000" dirty="0"/>
              <a:t>Measuring and tracking responses</a:t>
            </a:r>
            <a:r>
              <a:rPr lang="zh-TW" altLang="en-US" sz="2000" dirty="0"/>
              <a:t> </a:t>
            </a:r>
            <a:r>
              <a:rPr lang="zh-TW" altLang="en-US" sz="2000" dirty="0">
                <a:solidFill>
                  <a:srgbClr val="FF0000"/>
                </a:solidFill>
              </a:rPr>
              <a:t>測量與追蹤響應</a:t>
            </a:r>
            <a:endParaRPr lang="en-US" sz="2000" dirty="0">
              <a:solidFill>
                <a:srgbClr val="FF0000"/>
              </a:solidFill>
            </a:endParaRPr>
          </a:p>
          <a:p>
            <a:pPr lvl="2"/>
            <a:r>
              <a:rPr lang="en-US" sz="2000" dirty="0"/>
              <a:t>Personalization and targeting</a:t>
            </a:r>
            <a:r>
              <a:rPr lang="zh-TW" altLang="en-US" sz="2000" dirty="0"/>
              <a:t> </a:t>
            </a:r>
            <a:r>
              <a:rPr lang="zh-TW" altLang="en-US" sz="2000" dirty="0">
                <a:solidFill>
                  <a:srgbClr val="FF0000"/>
                </a:solidFill>
              </a:rPr>
              <a:t>個性化和定位</a:t>
            </a:r>
            <a:endParaRPr lang="en-US" sz="2000" dirty="0">
              <a:solidFill>
                <a:srgbClr val="FF0000"/>
              </a:solidFill>
            </a:endParaRPr>
          </a:p>
          <a:p>
            <a:r>
              <a:rPr lang="en-US" dirty="0"/>
              <a:t>Three main challenges</a:t>
            </a:r>
            <a:r>
              <a:rPr lang="zh-TW" altLang="en-US" dirty="0"/>
              <a:t> </a:t>
            </a:r>
            <a:r>
              <a:rPr lang="zh-TW" altLang="en-US" sz="2400" dirty="0">
                <a:solidFill>
                  <a:srgbClr val="FF0000"/>
                </a:solidFill>
              </a:rPr>
              <a:t>三大挑戰</a:t>
            </a:r>
            <a:endParaRPr lang="en-US" sz="2400" dirty="0">
              <a:solidFill>
                <a:srgbClr val="FF0000"/>
              </a:solidFill>
            </a:endParaRPr>
          </a:p>
          <a:p>
            <a:pPr lvl="1"/>
            <a:r>
              <a:rPr lang="en-US" dirty="0"/>
              <a:t>Spam</a:t>
            </a:r>
            <a:r>
              <a:rPr lang="zh-TW" altLang="en-US" dirty="0"/>
              <a:t> </a:t>
            </a:r>
            <a:r>
              <a:rPr lang="zh-TW" altLang="en-US" sz="1800" dirty="0">
                <a:solidFill>
                  <a:srgbClr val="FF0000"/>
                </a:solidFill>
              </a:rPr>
              <a:t>垃圾郵件</a:t>
            </a:r>
            <a:endParaRPr lang="en-US" sz="1800" dirty="0">
              <a:solidFill>
                <a:srgbClr val="FF0000"/>
              </a:solidFill>
            </a:endParaRPr>
          </a:p>
          <a:p>
            <a:pPr lvl="1"/>
            <a:r>
              <a:rPr lang="en-US" dirty="0"/>
              <a:t>Anti-spam software</a:t>
            </a:r>
            <a:r>
              <a:rPr lang="zh-TW" altLang="en-US" dirty="0"/>
              <a:t> </a:t>
            </a:r>
            <a:r>
              <a:rPr lang="zh-TW" altLang="en-US" sz="1800" dirty="0">
                <a:solidFill>
                  <a:srgbClr val="FF0000"/>
                </a:solidFill>
              </a:rPr>
              <a:t>反垃圾郵件軟體</a:t>
            </a:r>
            <a:endParaRPr lang="en-US" sz="1800" dirty="0">
              <a:solidFill>
                <a:srgbClr val="FF0000"/>
              </a:solidFill>
            </a:endParaRPr>
          </a:p>
          <a:p>
            <a:pPr lvl="1"/>
            <a:r>
              <a:rPr lang="en-US" dirty="0"/>
              <a:t>Poorly targeted purchased e-mail lists</a:t>
            </a:r>
            <a:r>
              <a:rPr lang="zh-TW" altLang="en-US" dirty="0"/>
              <a:t> </a:t>
            </a:r>
            <a:r>
              <a:rPr lang="zh-TW" altLang="en-US" sz="1800" dirty="0">
                <a:solidFill>
                  <a:srgbClr val="FF0000"/>
                </a:solidFill>
              </a:rPr>
              <a:t>定位不佳的購買電子郵件列表</a:t>
            </a:r>
            <a:endParaRPr lang="en-US" sz="1800" dirty="0">
              <a:solidFill>
                <a:srgbClr val="FF0000"/>
              </a:solidFill>
            </a:endParaRPr>
          </a:p>
        </p:txBody>
      </p:sp>
    </p:spTree>
    <p:extLst>
      <p:ext uri="{BB962C8B-B14F-4D97-AF65-F5344CB8AC3E}">
        <p14:creationId xmlns:p14="http://schemas.microsoft.com/office/powerpoint/2010/main" val="271179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Objectives</a:t>
            </a:r>
          </a:p>
        </p:txBody>
      </p:sp>
      <p:sp>
        <p:nvSpPr>
          <p:cNvPr id="3" name="Learning Objective List"/>
          <p:cNvSpPr>
            <a:spLocks noGrp="1"/>
          </p:cNvSpPr>
          <p:nvPr>
            <p:ph idx="1"/>
          </p:nvPr>
        </p:nvSpPr>
        <p:spPr>
          <a:solidFill>
            <a:schemeClr val="bg1"/>
          </a:solidFill>
          <a:ln>
            <a:solidFill>
              <a:schemeClr val="bg1"/>
            </a:solidFill>
          </a:ln>
        </p:spPr>
        <p:txBody>
          <a:bodyPr/>
          <a:lstStyle/>
          <a:p>
            <a:r>
              <a:rPr lang="en-US" sz="2400" b="1" dirty="0">
                <a:solidFill>
                  <a:srgbClr val="007FA3"/>
                </a:solidFill>
              </a:rPr>
              <a:t>6.1</a:t>
            </a:r>
            <a:r>
              <a:rPr lang="en-US" sz="2400" dirty="0"/>
              <a:t> Understand the key features of the Internet audience, the basic concepts of consumer behavior and purchasing, and how consumers behave online.</a:t>
            </a:r>
            <a:r>
              <a:rPr lang="zh-TW" altLang="en-US" sz="2400" dirty="0">
                <a:solidFill>
                  <a:srgbClr val="FF0000"/>
                </a:solidFill>
              </a:rPr>
              <a:t>了解互聯網使用者的主要特點，關於</a:t>
            </a:r>
            <a:r>
              <a:rPr lang="zh-TW" altLang="en-US" sz="2400" dirty="0">
                <a:solidFill>
                  <a:srgbClr val="00B050"/>
                </a:solidFill>
              </a:rPr>
              <a:t>消費者行為及購買</a:t>
            </a:r>
            <a:r>
              <a:rPr lang="zh-TW" altLang="en-US" sz="2400" dirty="0">
                <a:solidFill>
                  <a:srgbClr val="FF0000"/>
                </a:solidFill>
              </a:rPr>
              <a:t>的基本觀念，和消費者在線表現</a:t>
            </a:r>
            <a:endParaRPr lang="en-US" sz="2400" dirty="0">
              <a:solidFill>
                <a:srgbClr val="FF0000"/>
              </a:solidFill>
            </a:endParaRPr>
          </a:p>
          <a:p>
            <a:r>
              <a:rPr lang="en-US" sz="2400" b="1" dirty="0">
                <a:solidFill>
                  <a:srgbClr val="007FA3"/>
                </a:solidFill>
              </a:rPr>
              <a:t>6.2</a:t>
            </a:r>
            <a:r>
              <a:rPr lang="en-US" sz="2400" b="1" dirty="0">
                <a:solidFill>
                  <a:schemeClr val="accent1"/>
                </a:solidFill>
              </a:rPr>
              <a:t> </a:t>
            </a:r>
            <a:r>
              <a:rPr lang="en-US" sz="2400" dirty="0"/>
              <a:t>Identify and describe the basic digital commerce marketing and advertising strategies and tools.</a:t>
            </a:r>
            <a:r>
              <a:rPr lang="zh-TW" altLang="en-US" sz="2400" dirty="0">
                <a:solidFill>
                  <a:srgbClr val="FF0000"/>
                </a:solidFill>
              </a:rPr>
              <a:t>識別並描述基本的</a:t>
            </a:r>
            <a:r>
              <a:rPr lang="zh-TW" altLang="en-US" sz="2400" dirty="0">
                <a:solidFill>
                  <a:srgbClr val="00B050"/>
                </a:solidFill>
              </a:rPr>
              <a:t>數字商務營銷和廣告策略</a:t>
            </a:r>
            <a:r>
              <a:rPr lang="zh-TW" altLang="en-US" sz="2400" dirty="0">
                <a:solidFill>
                  <a:srgbClr val="FF0000"/>
                </a:solidFill>
              </a:rPr>
              <a:t>和工具</a:t>
            </a:r>
            <a:endParaRPr lang="en-US" sz="2400" dirty="0">
              <a:solidFill>
                <a:srgbClr val="FF0000"/>
              </a:solidFill>
            </a:endParaRPr>
          </a:p>
          <a:p>
            <a:pPr>
              <a:buClr>
                <a:schemeClr val="bg1"/>
              </a:buClr>
            </a:pPr>
            <a:r>
              <a:rPr lang="en-US" sz="2400" b="1" dirty="0">
                <a:solidFill>
                  <a:srgbClr val="007FA3"/>
                </a:solidFill>
              </a:rPr>
              <a:t>6.3</a:t>
            </a:r>
            <a:r>
              <a:rPr lang="en-US" sz="2400" dirty="0"/>
              <a:t> Identify and describe the main technologies that support online marketing.</a:t>
            </a:r>
            <a:r>
              <a:rPr lang="zh-TW" altLang="en-US" sz="2400" dirty="0">
                <a:solidFill>
                  <a:srgbClr val="FF0000"/>
                </a:solidFill>
                <a:latin typeface="arial"/>
              </a:rPr>
              <a:t>識別並描述支持</a:t>
            </a:r>
            <a:r>
              <a:rPr lang="zh-TW" altLang="en-US" sz="2400" dirty="0">
                <a:solidFill>
                  <a:srgbClr val="00B050"/>
                </a:solidFill>
                <a:latin typeface="arial"/>
              </a:rPr>
              <a:t>在線營銷的主要技術</a:t>
            </a:r>
            <a:endParaRPr lang="en-US" sz="2400" dirty="0">
              <a:solidFill>
                <a:srgbClr val="00B050"/>
              </a:solidFill>
            </a:endParaRPr>
          </a:p>
          <a:p>
            <a:pPr>
              <a:buClr>
                <a:schemeClr val="bg1"/>
              </a:buClr>
            </a:pPr>
            <a:r>
              <a:rPr lang="en-US" sz="2400" b="1" dirty="0">
                <a:solidFill>
                  <a:srgbClr val="007FA3"/>
                </a:solidFill>
              </a:rPr>
              <a:t>6.4</a:t>
            </a:r>
            <a:r>
              <a:rPr lang="en-US" sz="2400" b="1" dirty="0">
                <a:solidFill>
                  <a:schemeClr val="accent1"/>
                </a:solidFill>
              </a:rPr>
              <a:t> </a:t>
            </a:r>
            <a:r>
              <a:rPr lang="en-US" sz="2400" dirty="0"/>
              <a:t>Understand the costs and benefits of online marketing communications.</a:t>
            </a:r>
            <a:r>
              <a:rPr lang="zh-TW" altLang="en-US" sz="2400" dirty="0">
                <a:solidFill>
                  <a:srgbClr val="FF0000"/>
                </a:solidFill>
              </a:rPr>
              <a:t>了解在線</a:t>
            </a:r>
            <a:r>
              <a:rPr lang="zh-TW" altLang="en-US" sz="2400" dirty="0">
                <a:solidFill>
                  <a:srgbClr val="00B050"/>
                </a:solidFill>
              </a:rPr>
              <a:t>營銷傳播的成本和收益</a:t>
            </a:r>
            <a:r>
              <a:rPr lang="zh-TW" altLang="en-US" dirty="0">
                <a:solidFill>
                  <a:srgbClr val="FF0000"/>
                </a:solidFill>
              </a:rPr>
              <a:t>。</a:t>
            </a:r>
            <a:endParaRPr lang="en-US" dirty="0"/>
          </a:p>
        </p:txBody>
      </p:sp>
    </p:spTree>
    <p:extLst>
      <p:ext uri="{BB962C8B-B14F-4D97-AF65-F5344CB8AC3E}">
        <p14:creationId xmlns:p14="http://schemas.microsoft.com/office/powerpoint/2010/main" val="4260879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a:t>
            </a:r>
            <a:r>
              <a:rPr lang="zh-TW" altLang="en-US" sz="3600" dirty="0">
                <a:solidFill>
                  <a:srgbClr val="FF0000"/>
                </a:solidFill>
              </a:rPr>
              <a:t>垃圾郵件</a:t>
            </a:r>
            <a:endParaRPr lang="en-US" dirty="0"/>
          </a:p>
        </p:txBody>
      </p:sp>
      <p:sp>
        <p:nvSpPr>
          <p:cNvPr id="3" name="Content Placeholder 2"/>
          <p:cNvSpPr>
            <a:spLocks noGrp="1"/>
          </p:cNvSpPr>
          <p:nvPr>
            <p:ph idx="1"/>
          </p:nvPr>
        </p:nvSpPr>
        <p:spPr/>
        <p:txBody>
          <a:bodyPr/>
          <a:lstStyle/>
          <a:p>
            <a:r>
              <a:rPr lang="en-US" altLang="en-US" dirty="0"/>
              <a:t>Unsolicited commercial e-mail</a:t>
            </a:r>
            <a:r>
              <a:rPr lang="zh-TW" altLang="en-US" dirty="0"/>
              <a:t> </a:t>
            </a:r>
            <a:r>
              <a:rPr lang="zh-TW" altLang="en-US" sz="2000" dirty="0">
                <a:solidFill>
                  <a:srgbClr val="FF0000"/>
                </a:solidFill>
              </a:rPr>
              <a:t>未經請求的商業電子郵件</a:t>
            </a:r>
            <a:endParaRPr lang="en-US" altLang="en-US" sz="2000" dirty="0">
              <a:solidFill>
                <a:srgbClr val="FF0000"/>
              </a:solidFill>
            </a:endParaRPr>
          </a:p>
          <a:p>
            <a:r>
              <a:rPr lang="en-US" altLang="en-US" dirty="0"/>
              <a:t>Around 53% of all e-mail in 2016</a:t>
            </a:r>
            <a:r>
              <a:rPr lang="zh-TW" altLang="en-US" dirty="0"/>
              <a:t> </a:t>
            </a:r>
            <a:r>
              <a:rPr lang="en-US" altLang="zh-TW" sz="1400" dirty="0">
                <a:solidFill>
                  <a:srgbClr val="FF0000"/>
                </a:solidFill>
              </a:rPr>
              <a:t>2016</a:t>
            </a:r>
            <a:r>
              <a:rPr lang="zh-TW" altLang="en-US" sz="1400" dirty="0">
                <a:solidFill>
                  <a:srgbClr val="FF0000"/>
                </a:solidFill>
              </a:rPr>
              <a:t>全部電子郵件中的</a:t>
            </a:r>
            <a:r>
              <a:rPr lang="en-US" altLang="zh-TW" sz="1400" dirty="0">
                <a:solidFill>
                  <a:srgbClr val="FF0000"/>
                </a:solidFill>
              </a:rPr>
              <a:t>53%</a:t>
            </a:r>
            <a:r>
              <a:rPr lang="zh-TW" altLang="en-US" sz="1400" dirty="0">
                <a:solidFill>
                  <a:srgbClr val="FF0000"/>
                </a:solidFill>
              </a:rPr>
              <a:t>左右</a:t>
            </a:r>
            <a:endParaRPr lang="en-US" altLang="en-US" sz="1400" dirty="0">
              <a:solidFill>
                <a:srgbClr val="FF0000"/>
              </a:solidFill>
            </a:endParaRPr>
          </a:p>
          <a:p>
            <a:r>
              <a:rPr lang="en-US" altLang="en-US" dirty="0"/>
              <a:t>Most originates from bot networks</a:t>
            </a:r>
            <a:r>
              <a:rPr lang="zh-TW" altLang="en-US" dirty="0"/>
              <a:t> </a:t>
            </a:r>
            <a:r>
              <a:rPr lang="zh-TW" altLang="en-US" sz="1800" dirty="0">
                <a:solidFill>
                  <a:srgbClr val="FF0000"/>
                </a:solidFill>
              </a:rPr>
              <a:t>大部分</a:t>
            </a:r>
            <a:r>
              <a:rPr lang="zh-TW" altLang="en-US" sz="1800" dirty="0" smtClean="0">
                <a:solidFill>
                  <a:srgbClr val="FF0000"/>
                </a:solidFill>
              </a:rPr>
              <a:t>來自僵屍網路</a:t>
            </a:r>
            <a:endParaRPr lang="en-US" altLang="en-US" sz="1800" dirty="0">
              <a:solidFill>
                <a:srgbClr val="FF0000"/>
              </a:solidFill>
            </a:endParaRPr>
          </a:p>
          <a:p>
            <a:pPr lvl="0"/>
            <a:r>
              <a:rPr lang="en-US" altLang="en-US" dirty="0"/>
              <a:t>Efforts to control spam have largely failed:</a:t>
            </a:r>
            <a:r>
              <a:rPr lang="zh-TW" altLang="zh-TW" sz="1800" dirty="0">
                <a:solidFill>
                  <a:srgbClr val="FF0000"/>
                </a:solidFill>
              </a:rPr>
              <a:t>控制垃圾郵件的努力在很大程度上已經失敗： </a:t>
            </a:r>
            <a:endParaRPr lang="en-US" altLang="en-US" dirty="0"/>
          </a:p>
          <a:p>
            <a:pPr lvl="1"/>
            <a:r>
              <a:rPr lang="en-US" altLang="en-US" dirty="0"/>
              <a:t>Government regulation (CAN-SPAM)</a:t>
            </a:r>
            <a:r>
              <a:rPr lang="zh-TW" altLang="en-US" dirty="0"/>
              <a:t> </a:t>
            </a:r>
            <a:r>
              <a:rPr lang="zh-TW" altLang="en-US" sz="1800" dirty="0">
                <a:solidFill>
                  <a:srgbClr val="FF0000"/>
                </a:solidFill>
              </a:rPr>
              <a:t>政府監管</a:t>
            </a:r>
            <a:endParaRPr lang="en-US" altLang="en-US" sz="1800" dirty="0">
              <a:solidFill>
                <a:srgbClr val="FF0000"/>
              </a:solidFill>
            </a:endParaRPr>
          </a:p>
          <a:p>
            <a:pPr lvl="1"/>
            <a:r>
              <a:rPr lang="en-US" altLang="en-US" dirty="0"/>
              <a:t>State laws</a:t>
            </a:r>
            <a:r>
              <a:rPr lang="zh-TW" altLang="en-US" dirty="0"/>
              <a:t> </a:t>
            </a:r>
            <a:r>
              <a:rPr lang="zh-TW" altLang="en-US" sz="1800" dirty="0">
                <a:solidFill>
                  <a:srgbClr val="FF0000"/>
                </a:solidFill>
              </a:rPr>
              <a:t>州法律</a:t>
            </a:r>
            <a:endParaRPr lang="en-US" altLang="en-US" sz="1800" dirty="0">
              <a:solidFill>
                <a:srgbClr val="FF0000"/>
              </a:solidFill>
            </a:endParaRPr>
          </a:p>
          <a:p>
            <a:pPr lvl="1"/>
            <a:r>
              <a:rPr lang="en-US" altLang="en-US" dirty="0"/>
              <a:t>Voluntary self-regulation by industries (DMA)</a:t>
            </a:r>
            <a:r>
              <a:rPr lang="zh-TW" altLang="en-US" dirty="0"/>
              <a:t> </a:t>
            </a:r>
            <a:r>
              <a:rPr lang="zh-TW" altLang="zh-TW" sz="1800" dirty="0">
                <a:solidFill>
                  <a:srgbClr val="FF0000"/>
                </a:solidFill>
              </a:rPr>
              <a:t>各行業自願自律 </a:t>
            </a:r>
            <a:endParaRPr lang="en-US" altLang="en-US" dirty="0"/>
          </a:p>
          <a:p>
            <a:pPr lvl="1"/>
            <a:r>
              <a:rPr lang="en-US" altLang="en-US" dirty="0"/>
              <a:t>Canada’s stringent anti-spam laws</a:t>
            </a:r>
            <a:r>
              <a:rPr lang="zh-TW" altLang="en-US" sz="1400" b="1" dirty="0">
                <a:solidFill>
                  <a:srgbClr val="00B050"/>
                </a:solidFill>
              </a:rPr>
              <a:t>加拿大嚴格的反垃圾郵件法律</a:t>
            </a:r>
            <a:endParaRPr lang="en-US" altLang="en-US" sz="1400" b="1" dirty="0">
              <a:solidFill>
                <a:srgbClr val="00B050"/>
              </a:solidFill>
            </a:endParaRPr>
          </a:p>
        </p:txBody>
      </p:sp>
    </p:spTree>
    <p:extLst>
      <p:ext uri="{BB962C8B-B14F-4D97-AF65-F5344CB8AC3E}">
        <p14:creationId xmlns:p14="http://schemas.microsoft.com/office/powerpoint/2010/main" val="319104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097280"/>
          </a:xfrm>
        </p:spPr>
        <p:txBody>
          <a:bodyPr/>
          <a:lstStyle/>
          <a:p>
            <a:pPr lvl="0"/>
            <a:r>
              <a:rPr lang="en-US" dirty="0"/>
              <a:t>Other Types of Traditional Online Marketing</a:t>
            </a:r>
            <a:r>
              <a:rPr lang="zh-TW" altLang="zh-TW" sz="2400" b="0" dirty="0">
                <a:solidFill>
                  <a:srgbClr val="FF0000"/>
                </a:solidFill>
                <a:latin typeface="Arial Unicode MS"/>
                <a:ea typeface="inherit"/>
              </a:rPr>
              <a:t>其他類型的傳統在線營銷</a:t>
            </a:r>
            <a:r>
              <a:rPr lang="zh-TW" altLang="zh-TW" sz="2400" b="0" dirty="0">
                <a:solidFill>
                  <a:srgbClr val="FF0000"/>
                </a:solidFill>
              </a:rPr>
              <a:t> </a:t>
            </a:r>
            <a:r>
              <a:rPr lang="zh-TW" altLang="zh-TW" sz="2400" b="0" dirty="0">
                <a:solidFill>
                  <a:schemeClr val="tx1"/>
                </a:solidFill>
                <a:latin typeface="Arial" panose="020B0604020202020204" pitchFamily="34" charset="0"/>
              </a:rPr>
              <a:t/>
            </a:r>
            <a:br>
              <a:rPr lang="zh-TW" altLang="zh-TW" sz="2400" b="0" dirty="0">
                <a:solidFill>
                  <a:schemeClr val="tx1"/>
                </a:solidFill>
                <a:latin typeface="Arial" panose="020B0604020202020204" pitchFamily="34" charset="0"/>
              </a:rPr>
            </a:br>
            <a:endParaRPr lang="en-US" sz="2400" dirty="0"/>
          </a:p>
        </p:txBody>
      </p:sp>
      <p:sp>
        <p:nvSpPr>
          <p:cNvPr id="3" name="Content Placeholder 2"/>
          <p:cNvSpPr>
            <a:spLocks noGrp="1"/>
          </p:cNvSpPr>
          <p:nvPr>
            <p:ph idx="1"/>
          </p:nvPr>
        </p:nvSpPr>
        <p:spPr/>
        <p:txBody>
          <a:bodyPr/>
          <a:lstStyle/>
          <a:p>
            <a:pPr lvl="0"/>
            <a:r>
              <a:rPr lang="en-US" dirty="0"/>
              <a:t>Affiliate marketing</a:t>
            </a:r>
            <a:r>
              <a:rPr lang="zh-TW" altLang="zh-TW" sz="1800" dirty="0">
                <a:solidFill>
                  <a:srgbClr val="FF0000"/>
                </a:solidFill>
                <a:latin typeface="Arial Unicode MS"/>
                <a:ea typeface="inherit"/>
              </a:rPr>
              <a:t>聯盟營銷</a:t>
            </a:r>
            <a:r>
              <a:rPr lang="zh-TW" altLang="zh-TW" sz="500" dirty="0">
                <a:solidFill>
                  <a:srgbClr val="FF0000"/>
                </a:solidFill>
              </a:rPr>
              <a:t> </a:t>
            </a:r>
            <a:endParaRPr lang="en-US" sz="1800" dirty="0">
              <a:solidFill>
                <a:srgbClr val="FF0000"/>
              </a:solidFill>
            </a:endParaRPr>
          </a:p>
          <a:p>
            <a:pPr lvl="1"/>
            <a:r>
              <a:rPr lang="en-US" dirty="0"/>
              <a:t>Commission fee paid to other websites for sending customers to their website</a:t>
            </a:r>
            <a:r>
              <a:rPr lang="zh-TW" altLang="zh-TW" sz="1600" dirty="0">
                <a:solidFill>
                  <a:srgbClr val="FF0000"/>
                </a:solidFill>
                <a:latin typeface="Arial Unicode MS"/>
                <a:ea typeface="inherit"/>
              </a:rPr>
              <a:t>向其他網站支付佣金以將客戶發送至其網站</a:t>
            </a:r>
            <a:r>
              <a:rPr lang="zh-TW" altLang="zh-TW" sz="600" dirty="0">
                <a:solidFill>
                  <a:srgbClr val="FF0000"/>
                </a:solidFill>
              </a:rPr>
              <a:t> </a:t>
            </a:r>
            <a:endParaRPr lang="en-US" dirty="0">
              <a:solidFill>
                <a:srgbClr val="FF0000"/>
              </a:solidFill>
            </a:endParaRPr>
          </a:p>
          <a:p>
            <a:pPr lvl="0"/>
            <a:r>
              <a:rPr lang="en-US" dirty="0"/>
              <a:t>Viral marketing</a:t>
            </a:r>
            <a:r>
              <a:rPr lang="zh-TW" altLang="zh-TW" sz="2000" dirty="0">
                <a:solidFill>
                  <a:srgbClr val="FF0000"/>
                </a:solidFill>
                <a:latin typeface="Arial Unicode MS"/>
                <a:ea typeface="inherit"/>
              </a:rPr>
              <a:t>病毒式營銷</a:t>
            </a:r>
            <a:r>
              <a:rPr lang="zh-TW" altLang="zh-TW" sz="600" dirty="0">
                <a:solidFill>
                  <a:srgbClr val="FF0000"/>
                </a:solidFill>
              </a:rPr>
              <a:t> </a:t>
            </a:r>
            <a:endParaRPr lang="en-US" dirty="0">
              <a:solidFill>
                <a:srgbClr val="FF0000"/>
              </a:solidFill>
            </a:endParaRPr>
          </a:p>
          <a:p>
            <a:pPr lvl="1"/>
            <a:r>
              <a:rPr lang="en-US" dirty="0"/>
              <a:t>Marketing designed to inspire customers to pass message to others</a:t>
            </a:r>
            <a:r>
              <a:rPr lang="zh-TW" altLang="en-US" sz="1800" dirty="0">
                <a:solidFill>
                  <a:srgbClr val="FF0000"/>
                </a:solidFill>
              </a:rPr>
              <a:t>旨在激發顧客將消息傳遞給他人的營銷</a:t>
            </a:r>
            <a:endParaRPr lang="en-US" sz="1800" dirty="0">
              <a:solidFill>
                <a:srgbClr val="FF0000"/>
              </a:solidFill>
            </a:endParaRPr>
          </a:p>
          <a:p>
            <a:pPr lvl="0"/>
            <a:r>
              <a:rPr lang="en-US" dirty="0"/>
              <a:t>Lead generation marketing</a:t>
            </a:r>
            <a:r>
              <a:rPr lang="zh-TW" altLang="zh-TW" sz="1800" dirty="0">
                <a:solidFill>
                  <a:srgbClr val="FF0000"/>
                </a:solidFill>
                <a:latin typeface="Arial Unicode MS"/>
                <a:ea typeface="inherit"/>
              </a:rPr>
              <a:t>鉛代營銷</a:t>
            </a:r>
            <a:r>
              <a:rPr lang="zh-TW" altLang="zh-TW" sz="800" dirty="0"/>
              <a:t> </a:t>
            </a:r>
            <a:endParaRPr lang="en-US" dirty="0"/>
          </a:p>
          <a:p>
            <a:pPr lvl="1"/>
            <a:r>
              <a:rPr lang="en-US" dirty="0"/>
              <a:t>Services and tools for collecting, managing, and converting leads</a:t>
            </a:r>
          </a:p>
          <a:p>
            <a:pPr marL="457200" lvl="1" indent="0">
              <a:buNone/>
            </a:pPr>
            <a:r>
              <a:rPr lang="zh-TW" altLang="zh-TW" sz="1800" dirty="0">
                <a:solidFill>
                  <a:srgbClr val="FF0000"/>
                </a:solidFill>
                <a:latin typeface="Arial Unicode MS"/>
                <a:ea typeface="inherit"/>
              </a:rPr>
              <a:t>收集，管理和轉化潛在客戶的服務和工具</a:t>
            </a:r>
            <a:r>
              <a:rPr lang="zh-TW" altLang="zh-TW" sz="700" dirty="0">
                <a:solidFill>
                  <a:srgbClr val="FF0000"/>
                </a:solidFill>
              </a:rPr>
              <a:t> </a:t>
            </a:r>
            <a:endParaRPr lang="zh-TW" altLang="zh-TW" sz="2800" dirty="0">
              <a:solidFill>
                <a:srgbClr val="FF0000"/>
              </a:solidFill>
              <a:latin typeface="Arial" panose="020B0604020202020204" pitchFamily="34" charset="0"/>
            </a:endParaRPr>
          </a:p>
          <a:p>
            <a:pPr lvl="1"/>
            <a:endParaRPr lang="en-US" dirty="0"/>
          </a:p>
        </p:txBody>
      </p:sp>
    </p:spTree>
    <p:extLst>
      <p:ext uri="{BB962C8B-B14F-4D97-AF65-F5344CB8AC3E}">
        <p14:creationId xmlns:p14="http://schemas.microsoft.com/office/powerpoint/2010/main" val="302889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Mobile, and Local Marketing and Advertising</a:t>
            </a:r>
            <a:r>
              <a:rPr lang="zh-TW" altLang="en-US" dirty="0"/>
              <a:t> </a:t>
            </a:r>
            <a:r>
              <a:rPr lang="zh-TW" altLang="en-US" sz="2400" dirty="0">
                <a:solidFill>
                  <a:srgbClr val="FF0000"/>
                </a:solidFill>
              </a:rPr>
              <a:t>社交，移動和本地營銷和</a:t>
            </a:r>
            <a:r>
              <a:rPr lang="zh-TW" altLang="en-US" sz="2800" dirty="0">
                <a:solidFill>
                  <a:srgbClr val="FF0000"/>
                </a:solidFill>
              </a:rPr>
              <a:t>廣告</a:t>
            </a:r>
            <a:endParaRPr lang="en-US" dirty="0">
              <a:solidFill>
                <a:srgbClr val="FF0000"/>
              </a:solidFill>
            </a:endParaRPr>
          </a:p>
        </p:txBody>
      </p:sp>
      <p:sp>
        <p:nvSpPr>
          <p:cNvPr id="3" name="Content Placeholder 2"/>
          <p:cNvSpPr>
            <a:spLocks noGrp="1"/>
          </p:cNvSpPr>
          <p:nvPr>
            <p:ph idx="1"/>
          </p:nvPr>
        </p:nvSpPr>
        <p:spPr/>
        <p:txBody>
          <a:bodyPr/>
          <a:lstStyle/>
          <a:p>
            <a:r>
              <a:rPr lang="en-US" dirty="0"/>
              <a:t>Social marketing and advertising</a:t>
            </a:r>
            <a:r>
              <a:rPr lang="zh-TW" altLang="en-US" sz="2000" dirty="0">
                <a:solidFill>
                  <a:srgbClr val="FF0000"/>
                </a:solidFill>
              </a:rPr>
              <a:t>社交營銷和廣告</a:t>
            </a:r>
            <a:endParaRPr lang="en-US" dirty="0">
              <a:solidFill>
                <a:srgbClr val="FF0000"/>
              </a:solidFill>
            </a:endParaRPr>
          </a:p>
          <a:p>
            <a:pPr lvl="1"/>
            <a:r>
              <a:rPr lang="en-US" dirty="0"/>
              <a:t>Use of online social networks and communities</a:t>
            </a:r>
            <a:endParaRPr lang="zh-TW" altLang="en-US" dirty="0"/>
          </a:p>
          <a:p>
            <a:pPr marL="457200" lvl="1" indent="0">
              <a:buNone/>
            </a:pPr>
            <a:r>
              <a:rPr lang="zh-TW" altLang="en-US" sz="1600" dirty="0">
                <a:solidFill>
                  <a:srgbClr val="FF0000"/>
                </a:solidFill>
              </a:rPr>
              <a:t>使用在線社交網絡和社區</a:t>
            </a:r>
            <a:endParaRPr lang="en-US" sz="1600" dirty="0">
              <a:solidFill>
                <a:srgbClr val="FF0000"/>
              </a:solidFill>
            </a:endParaRPr>
          </a:p>
          <a:p>
            <a:r>
              <a:rPr lang="en-US" dirty="0"/>
              <a:t>Mobile marketing and advertising</a:t>
            </a:r>
            <a:r>
              <a:rPr lang="zh-TW" altLang="en-US" sz="1800" dirty="0">
                <a:solidFill>
                  <a:srgbClr val="FF0000"/>
                </a:solidFill>
              </a:rPr>
              <a:t>移動營銷和廣告</a:t>
            </a:r>
            <a:endParaRPr lang="en-US" sz="1800" dirty="0">
              <a:solidFill>
                <a:srgbClr val="FF0000"/>
              </a:solidFill>
            </a:endParaRPr>
          </a:p>
          <a:p>
            <a:pPr lvl="1"/>
            <a:r>
              <a:rPr lang="en-US" dirty="0"/>
              <a:t>Use of mobile platform</a:t>
            </a:r>
            <a:r>
              <a:rPr lang="zh-TW" altLang="en-US" sz="1800" dirty="0">
                <a:solidFill>
                  <a:srgbClr val="FF0000"/>
                </a:solidFill>
              </a:rPr>
              <a:t>使用移動平台</a:t>
            </a:r>
            <a:endParaRPr lang="en-US" sz="1800" dirty="0">
              <a:solidFill>
                <a:srgbClr val="FF0000"/>
              </a:solidFill>
            </a:endParaRPr>
          </a:p>
          <a:p>
            <a:pPr lvl="1"/>
            <a:r>
              <a:rPr lang="en-US" dirty="0"/>
              <a:t>Influence of mobile apps</a:t>
            </a:r>
            <a:r>
              <a:rPr lang="zh-TW" altLang="en-US" sz="1600" dirty="0">
                <a:solidFill>
                  <a:srgbClr val="FF0000"/>
                </a:solidFill>
              </a:rPr>
              <a:t>移動應用程序的影響</a:t>
            </a:r>
            <a:endParaRPr lang="en-US" dirty="0">
              <a:solidFill>
                <a:srgbClr val="FF0000"/>
              </a:solidFill>
            </a:endParaRPr>
          </a:p>
          <a:p>
            <a:r>
              <a:rPr lang="en-US" dirty="0"/>
              <a:t>Local marketing</a:t>
            </a:r>
            <a:r>
              <a:rPr lang="zh-TW" altLang="en-US" sz="2000" dirty="0">
                <a:solidFill>
                  <a:srgbClr val="FF0000"/>
                </a:solidFill>
              </a:rPr>
              <a:t>本地營銷</a:t>
            </a:r>
            <a:endParaRPr lang="en-US" sz="2000" dirty="0">
              <a:solidFill>
                <a:srgbClr val="FF0000"/>
              </a:solidFill>
            </a:endParaRPr>
          </a:p>
          <a:p>
            <a:pPr lvl="1"/>
            <a:r>
              <a:rPr lang="en-US" dirty="0"/>
              <a:t>Geotargeting</a:t>
            </a:r>
            <a:r>
              <a:rPr lang="zh-TW" altLang="en-US" sz="1600" dirty="0">
                <a:solidFill>
                  <a:srgbClr val="FF0000"/>
                </a:solidFill>
              </a:rPr>
              <a:t>地理位置定位</a:t>
            </a:r>
            <a:endParaRPr lang="en-US" sz="1600" dirty="0">
              <a:solidFill>
                <a:srgbClr val="FF0000"/>
              </a:solidFill>
            </a:endParaRPr>
          </a:p>
          <a:p>
            <a:pPr lvl="1"/>
            <a:r>
              <a:rPr lang="en-US" dirty="0"/>
              <a:t>Display ads in hyperlocal publications</a:t>
            </a:r>
            <a:r>
              <a:rPr lang="zh-TW" altLang="en-US" sz="1400" dirty="0">
                <a:solidFill>
                  <a:srgbClr val="FF0000"/>
                </a:solidFill>
              </a:rPr>
              <a:t>在超本地刊物中展示廣告</a:t>
            </a:r>
            <a:endParaRPr lang="en-US" dirty="0">
              <a:solidFill>
                <a:srgbClr val="FF0000"/>
              </a:solidFill>
            </a:endParaRPr>
          </a:p>
          <a:p>
            <a:pPr lvl="1"/>
            <a:r>
              <a:rPr lang="en-US" dirty="0"/>
              <a:t>Coupons</a:t>
            </a:r>
            <a:r>
              <a:rPr lang="zh-TW" altLang="en-US" sz="1600" dirty="0">
                <a:solidFill>
                  <a:srgbClr val="FF0000"/>
                </a:solidFill>
              </a:rPr>
              <a:t>優惠券</a:t>
            </a:r>
            <a:endParaRPr lang="en-US" dirty="0">
              <a:solidFill>
                <a:srgbClr val="FF0000"/>
              </a:solidFill>
            </a:endParaRPr>
          </a:p>
        </p:txBody>
      </p:sp>
    </p:spTree>
    <p:extLst>
      <p:ext uri="{BB962C8B-B14F-4D97-AF65-F5344CB8AC3E}">
        <p14:creationId xmlns:p14="http://schemas.microsoft.com/office/powerpoint/2010/main" val="502280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Online Marketing Strategies</a:t>
            </a:r>
            <a:r>
              <a:rPr lang="zh-TW" altLang="en-US" dirty="0"/>
              <a:t/>
            </a:r>
            <a:br>
              <a:rPr lang="zh-TW" altLang="en-US" dirty="0"/>
            </a:br>
            <a:r>
              <a:rPr lang="zh-TW" altLang="en-US" sz="2800" dirty="0">
                <a:solidFill>
                  <a:srgbClr val="FF0000"/>
                </a:solidFill>
              </a:rPr>
              <a:t>其他在線營銷策略</a:t>
            </a:r>
            <a:endParaRPr lang="en-US" sz="2800" dirty="0">
              <a:solidFill>
                <a:srgbClr val="FF0000"/>
              </a:solidFill>
            </a:endParaRPr>
          </a:p>
        </p:txBody>
      </p:sp>
      <p:sp>
        <p:nvSpPr>
          <p:cNvPr id="3" name="Content Placeholder 2"/>
          <p:cNvSpPr>
            <a:spLocks noGrp="1"/>
          </p:cNvSpPr>
          <p:nvPr>
            <p:ph idx="1"/>
          </p:nvPr>
        </p:nvSpPr>
        <p:spPr>
          <a:xfrm>
            <a:off x="457200" y="1312652"/>
            <a:ext cx="8229600" cy="4525963"/>
          </a:xfrm>
        </p:spPr>
        <p:txBody>
          <a:bodyPr/>
          <a:lstStyle/>
          <a:p>
            <a:r>
              <a:rPr lang="en-US" dirty="0"/>
              <a:t>Multi-channel marketing: Message integration</a:t>
            </a:r>
            <a:r>
              <a:rPr lang="zh-TW" altLang="en-US" sz="2000" dirty="0">
                <a:solidFill>
                  <a:srgbClr val="FF0000"/>
                </a:solidFill>
              </a:rPr>
              <a:t>多</a:t>
            </a:r>
            <a:r>
              <a:rPr lang="zh-TW" altLang="en-US" sz="1800" dirty="0">
                <a:solidFill>
                  <a:srgbClr val="FF0000"/>
                </a:solidFill>
              </a:rPr>
              <a:t>渠道營銷：信息整合</a:t>
            </a:r>
            <a:endParaRPr lang="en-US" sz="1800" dirty="0">
              <a:solidFill>
                <a:srgbClr val="FF0000"/>
              </a:solidFill>
            </a:endParaRPr>
          </a:p>
          <a:p>
            <a:r>
              <a:rPr lang="en-US" dirty="0"/>
              <a:t>Customer retention strategies</a:t>
            </a:r>
            <a:r>
              <a:rPr lang="zh-TW" altLang="en-US" sz="2000" dirty="0">
                <a:solidFill>
                  <a:srgbClr val="FF0000"/>
                </a:solidFill>
              </a:rPr>
              <a:t>客戶保留策略</a:t>
            </a:r>
            <a:endParaRPr lang="en-US" dirty="0">
              <a:solidFill>
                <a:srgbClr val="FF0000"/>
              </a:solidFill>
            </a:endParaRPr>
          </a:p>
          <a:p>
            <a:pPr lvl="1"/>
            <a:r>
              <a:rPr lang="en-US" dirty="0"/>
              <a:t>One-to-one marketing (personalization)</a:t>
            </a:r>
            <a:r>
              <a:rPr lang="zh-TW" altLang="en-US" sz="1800" dirty="0">
                <a:solidFill>
                  <a:srgbClr val="FF0000"/>
                </a:solidFill>
              </a:rPr>
              <a:t>一對一營銷（個性化）</a:t>
            </a:r>
            <a:endParaRPr lang="en-US" dirty="0">
              <a:solidFill>
                <a:srgbClr val="FF0000"/>
              </a:solidFill>
            </a:endParaRPr>
          </a:p>
          <a:p>
            <a:pPr lvl="1"/>
            <a:r>
              <a:rPr lang="en-US" dirty="0"/>
              <a:t>Behavioral targeting (interest-based advertising)</a:t>
            </a:r>
            <a:r>
              <a:rPr lang="zh-TW" altLang="en-US" sz="1200" dirty="0">
                <a:solidFill>
                  <a:srgbClr val="FF0000"/>
                </a:solidFill>
              </a:rPr>
              <a:t>行為定位（基於興趣的廣告）</a:t>
            </a:r>
            <a:endParaRPr lang="en-US" dirty="0">
              <a:solidFill>
                <a:srgbClr val="FF0000"/>
              </a:solidFill>
            </a:endParaRPr>
          </a:p>
          <a:p>
            <a:pPr lvl="1"/>
            <a:r>
              <a:rPr lang="en-US" dirty="0"/>
              <a:t>Retargeting</a:t>
            </a:r>
            <a:r>
              <a:rPr lang="zh-TW" altLang="en-US" sz="1400" dirty="0">
                <a:solidFill>
                  <a:srgbClr val="FF0000"/>
                </a:solidFill>
              </a:rPr>
              <a:t>重新定向</a:t>
            </a:r>
            <a:endParaRPr lang="en-US" sz="1400" dirty="0">
              <a:solidFill>
                <a:srgbClr val="FF0000"/>
              </a:solidFill>
            </a:endParaRPr>
          </a:p>
          <a:p>
            <a:r>
              <a:rPr lang="en-US" dirty="0"/>
              <a:t>Customization and customer co-production</a:t>
            </a:r>
            <a:r>
              <a:rPr lang="zh-TW" altLang="en-US" sz="1800" dirty="0">
                <a:solidFill>
                  <a:srgbClr val="FF0000"/>
                </a:solidFill>
              </a:rPr>
              <a:t>定制和客戶聯合製作</a:t>
            </a:r>
            <a:endParaRPr lang="en-US" sz="1800" dirty="0">
              <a:solidFill>
                <a:srgbClr val="FF0000"/>
              </a:solidFill>
            </a:endParaRPr>
          </a:p>
          <a:p>
            <a:r>
              <a:rPr lang="en-US" dirty="0"/>
              <a:t>Customer service</a:t>
            </a:r>
            <a:r>
              <a:rPr lang="zh-TW" altLang="en-US" sz="2000" dirty="0">
                <a:solidFill>
                  <a:srgbClr val="FF0000"/>
                </a:solidFill>
              </a:rPr>
              <a:t>客戶服務</a:t>
            </a:r>
            <a:endParaRPr lang="en-US" sz="2000" dirty="0">
              <a:solidFill>
                <a:srgbClr val="FF0000"/>
              </a:solidFill>
            </a:endParaRPr>
          </a:p>
          <a:p>
            <a:pPr lvl="1"/>
            <a:r>
              <a:rPr lang="en-US" dirty="0"/>
              <a:t>FAQs</a:t>
            </a:r>
            <a:r>
              <a:rPr lang="zh-TW" altLang="en-US" sz="1600" dirty="0">
                <a:solidFill>
                  <a:srgbClr val="FF0000"/>
                </a:solidFill>
              </a:rPr>
              <a:t>常見問題解答</a:t>
            </a:r>
            <a:endParaRPr lang="en-US" sz="1600" dirty="0">
              <a:solidFill>
                <a:srgbClr val="FF0000"/>
              </a:solidFill>
            </a:endParaRPr>
          </a:p>
          <a:p>
            <a:pPr lvl="1"/>
            <a:r>
              <a:rPr lang="en-US" dirty="0"/>
              <a:t>Real-time customer service chat systems</a:t>
            </a:r>
            <a:r>
              <a:rPr lang="zh-TW" altLang="en-US" sz="1600" dirty="0">
                <a:solidFill>
                  <a:srgbClr val="FF0000"/>
                </a:solidFill>
              </a:rPr>
              <a:t>實時客戶服務聊天系統</a:t>
            </a:r>
            <a:endParaRPr lang="en-US" dirty="0">
              <a:solidFill>
                <a:srgbClr val="FF0000"/>
              </a:solidFill>
            </a:endParaRPr>
          </a:p>
          <a:p>
            <a:pPr lvl="1"/>
            <a:r>
              <a:rPr lang="en-US" dirty="0"/>
              <a:t>Automated response systems</a:t>
            </a:r>
            <a:r>
              <a:rPr lang="zh-TW" altLang="en-US" sz="1400" dirty="0">
                <a:solidFill>
                  <a:srgbClr val="FF0000"/>
                </a:solidFill>
              </a:rPr>
              <a:t>自動化響應系統</a:t>
            </a:r>
            <a:endParaRPr lang="en-US" dirty="0">
              <a:solidFill>
                <a:srgbClr val="FF0000"/>
              </a:solidFill>
            </a:endParaRPr>
          </a:p>
        </p:txBody>
      </p:sp>
    </p:spTree>
    <p:extLst>
      <p:ext uri="{BB962C8B-B14F-4D97-AF65-F5344CB8AC3E}">
        <p14:creationId xmlns:p14="http://schemas.microsoft.com/office/powerpoint/2010/main" val="1553561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Strategies (1 of 2)</a:t>
            </a:r>
            <a:r>
              <a:rPr lang="zh-TW" altLang="en-US" sz="2800" dirty="0">
                <a:solidFill>
                  <a:srgbClr val="FF0000"/>
                </a:solidFill>
              </a:rPr>
              <a:t>定價策略（</a:t>
            </a:r>
            <a:r>
              <a:rPr lang="en-US" altLang="zh-TW" sz="2800" dirty="0">
                <a:solidFill>
                  <a:srgbClr val="FF0000"/>
                </a:solidFill>
              </a:rPr>
              <a:t>1 </a:t>
            </a:r>
            <a:r>
              <a:rPr lang="en-US" sz="2800" dirty="0">
                <a:solidFill>
                  <a:srgbClr val="FF0000"/>
                </a:solidFill>
              </a:rPr>
              <a:t>of 2）</a:t>
            </a:r>
          </a:p>
        </p:txBody>
      </p:sp>
      <p:sp>
        <p:nvSpPr>
          <p:cNvPr id="3" name="Content Placeholder 2"/>
          <p:cNvSpPr>
            <a:spLocks noGrp="1"/>
          </p:cNvSpPr>
          <p:nvPr>
            <p:ph idx="1"/>
          </p:nvPr>
        </p:nvSpPr>
        <p:spPr/>
        <p:txBody>
          <a:bodyPr/>
          <a:lstStyle/>
          <a:p>
            <a:r>
              <a:rPr lang="en-US" dirty="0"/>
              <a:t>Pricing: integral part of marketing strategy</a:t>
            </a:r>
            <a:r>
              <a:rPr lang="zh-TW" altLang="en-US" sz="2000" dirty="0">
                <a:solidFill>
                  <a:srgbClr val="FF0000"/>
                </a:solidFill>
              </a:rPr>
              <a:t>定價：營銷策略</a:t>
            </a:r>
            <a:r>
              <a:rPr lang="zh-TW" altLang="en-US" sz="2000" dirty="0">
                <a:solidFill>
                  <a:srgbClr val="FF0000"/>
                </a:solidFill>
              </a:rPr>
              <a:t>的</a:t>
            </a:r>
            <a:r>
              <a:rPr lang="zh-TW" altLang="en-US" sz="2000" dirty="0" smtClean="0">
                <a:solidFill>
                  <a:srgbClr val="FF0000"/>
                </a:solidFill>
              </a:rPr>
              <a:t>部分</a:t>
            </a:r>
            <a:r>
              <a:rPr lang="zh-TW" altLang="en-US" sz="2000" dirty="0" smtClean="0">
                <a:solidFill>
                  <a:srgbClr val="FF0000"/>
                </a:solidFill>
              </a:rPr>
              <a:t>組成</a:t>
            </a:r>
            <a:endParaRPr lang="en-US" altLang="zh-TW" sz="2000" dirty="0" smtClean="0">
              <a:solidFill>
                <a:srgbClr val="FF0000"/>
              </a:solidFill>
            </a:endParaRPr>
          </a:p>
          <a:p>
            <a:r>
              <a:rPr lang="en-US" dirty="0" smtClean="0"/>
              <a:t>Traditional </a:t>
            </a:r>
            <a:r>
              <a:rPr lang="en-US" dirty="0"/>
              <a:t>pricing based on fixed costs, variable costs, demand curve</a:t>
            </a:r>
            <a:r>
              <a:rPr lang="zh-TW" altLang="en-US" sz="1800" dirty="0">
                <a:solidFill>
                  <a:srgbClr val="FF0000"/>
                </a:solidFill>
              </a:rPr>
              <a:t>傳統定價基於固定成本，可變成本，需求曲線</a:t>
            </a:r>
            <a:endParaRPr lang="en-US" sz="1800" dirty="0">
              <a:solidFill>
                <a:srgbClr val="FF0000"/>
              </a:solidFill>
            </a:endParaRPr>
          </a:p>
          <a:p>
            <a:pPr lvl="1"/>
            <a:r>
              <a:rPr lang="en-US" dirty="0"/>
              <a:t>Marginal costs</a:t>
            </a:r>
            <a:r>
              <a:rPr lang="zh-TW" altLang="en-US" sz="1800" dirty="0">
                <a:solidFill>
                  <a:srgbClr val="FF0000"/>
                </a:solidFill>
              </a:rPr>
              <a:t>邊際成本</a:t>
            </a:r>
            <a:endParaRPr lang="en-US" sz="1800" dirty="0">
              <a:solidFill>
                <a:srgbClr val="FF0000"/>
              </a:solidFill>
            </a:endParaRPr>
          </a:p>
          <a:p>
            <a:pPr lvl="1"/>
            <a:r>
              <a:rPr lang="en-US" dirty="0"/>
              <a:t>Marginal revenue</a:t>
            </a:r>
            <a:r>
              <a:rPr lang="zh-TW" altLang="en-US" sz="1800" dirty="0">
                <a:solidFill>
                  <a:srgbClr val="FF0000"/>
                </a:solidFill>
              </a:rPr>
              <a:t>邊際收益</a:t>
            </a:r>
            <a:endParaRPr lang="en-US" sz="1800" dirty="0">
              <a:solidFill>
                <a:srgbClr val="FF0000"/>
              </a:solidFill>
            </a:endParaRPr>
          </a:p>
          <a:p>
            <a:r>
              <a:rPr lang="en-US" dirty="0"/>
              <a:t>Piggyback strategy</a:t>
            </a:r>
            <a:r>
              <a:rPr lang="zh-TW" altLang="en-US" sz="2400" dirty="0">
                <a:solidFill>
                  <a:srgbClr val="FF0000"/>
                </a:solidFill>
              </a:rPr>
              <a:t>捎帶戰略</a:t>
            </a:r>
            <a:endParaRPr lang="en-US" sz="2400" dirty="0">
              <a:solidFill>
                <a:srgbClr val="FF0000"/>
              </a:solidFill>
            </a:endParaRPr>
          </a:p>
          <a:p>
            <a:r>
              <a:rPr lang="en-US" dirty="0"/>
              <a:t>Price discrimination</a:t>
            </a:r>
            <a:r>
              <a:rPr lang="zh-TW" altLang="en-US" sz="2400" dirty="0">
                <a:solidFill>
                  <a:srgbClr val="FF0000"/>
                </a:solidFill>
              </a:rPr>
              <a:t>價格歧視</a:t>
            </a:r>
          </a:p>
          <a:p>
            <a:endParaRPr lang="en-US" dirty="0"/>
          </a:p>
        </p:txBody>
      </p:sp>
    </p:spTree>
    <p:extLst>
      <p:ext uri="{BB962C8B-B14F-4D97-AF65-F5344CB8AC3E}">
        <p14:creationId xmlns:p14="http://schemas.microsoft.com/office/powerpoint/2010/main" val="2804775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97280"/>
          </a:xfrm>
        </p:spPr>
        <p:txBody>
          <a:bodyPr/>
          <a:lstStyle/>
          <a:p>
            <a:r>
              <a:rPr lang="en-US" dirty="0"/>
              <a:t>Pricing Strategies (2 of 2)</a:t>
            </a:r>
            <a:r>
              <a:rPr lang="zh-TW" altLang="en-US" sz="3600" dirty="0">
                <a:solidFill>
                  <a:srgbClr val="FF0000"/>
                </a:solidFill>
              </a:rPr>
              <a:t>定價策略（</a:t>
            </a:r>
            <a:r>
              <a:rPr lang="en-US" altLang="zh-TW" sz="3600" dirty="0">
                <a:solidFill>
                  <a:srgbClr val="FF0000"/>
                </a:solidFill>
              </a:rPr>
              <a:t>2 of 2）</a:t>
            </a:r>
            <a:endParaRPr lang="en-US" dirty="0"/>
          </a:p>
        </p:txBody>
      </p:sp>
      <p:sp>
        <p:nvSpPr>
          <p:cNvPr id="3" name="Content Placeholder 2"/>
          <p:cNvSpPr>
            <a:spLocks noGrp="1"/>
          </p:cNvSpPr>
          <p:nvPr>
            <p:ph idx="1"/>
          </p:nvPr>
        </p:nvSpPr>
        <p:spPr/>
        <p:txBody>
          <a:bodyPr/>
          <a:lstStyle/>
          <a:p>
            <a:r>
              <a:rPr lang="en-US" dirty="0"/>
              <a:t>Free and freemium</a:t>
            </a:r>
            <a:r>
              <a:rPr lang="zh-TW" altLang="en-US" sz="2400" dirty="0">
                <a:solidFill>
                  <a:srgbClr val="FF0000"/>
                </a:solidFill>
              </a:rPr>
              <a:t>免費和免費</a:t>
            </a:r>
            <a:r>
              <a:rPr lang="zh-TW" altLang="en-US" sz="2400" dirty="0" smtClean="0">
                <a:solidFill>
                  <a:srgbClr val="FF0000"/>
                </a:solidFill>
              </a:rPr>
              <a:t>增值</a:t>
            </a:r>
            <a:endParaRPr lang="en-US" altLang="zh-TW" sz="2400" dirty="0" smtClean="0">
              <a:solidFill>
                <a:srgbClr val="FF0000"/>
              </a:solidFill>
            </a:endParaRPr>
          </a:p>
          <a:p>
            <a:r>
              <a:rPr lang="en-US" dirty="0" smtClean="0">
                <a:solidFill>
                  <a:srgbClr val="FF0000"/>
                </a:solidFill>
              </a:rPr>
              <a:t>Versioning</a:t>
            </a:r>
            <a:r>
              <a:rPr lang="zh-TW" altLang="en-US" sz="2400" dirty="0">
                <a:solidFill>
                  <a:srgbClr val="00B050"/>
                </a:solidFill>
              </a:rPr>
              <a:t>不同版本</a:t>
            </a:r>
            <a:endParaRPr lang="en-US" sz="2400" dirty="0">
              <a:solidFill>
                <a:srgbClr val="00B050"/>
              </a:solidFill>
            </a:endParaRPr>
          </a:p>
          <a:p>
            <a:r>
              <a:rPr lang="en-US" dirty="0"/>
              <a:t>Bundling</a:t>
            </a:r>
            <a:r>
              <a:rPr lang="zh-TW" altLang="en-US" sz="2400" dirty="0">
                <a:solidFill>
                  <a:srgbClr val="FF0000"/>
                </a:solidFill>
              </a:rPr>
              <a:t>捆綁</a:t>
            </a:r>
            <a:endParaRPr lang="en-US" sz="2400" dirty="0">
              <a:solidFill>
                <a:srgbClr val="FF0000"/>
              </a:solidFill>
            </a:endParaRPr>
          </a:p>
          <a:p>
            <a:r>
              <a:rPr lang="en-US" dirty="0"/>
              <a:t>Dynamic pricing</a:t>
            </a:r>
            <a:r>
              <a:rPr lang="zh-TW" altLang="en-US" sz="2400" dirty="0">
                <a:solidFill>
                  <a:srgbClr val="FF0000"/>
                </a:solidFill>
              </a:rPr>
              <a:t>動態定價</a:t>
            </a:r>
            <a:endParaRPr lang="en-US" sz="2400" dirty="0">
              <a:solidFill>
                <a:srgbClr val="FF0000"/>
              </a:solidFill>
            </a:endParaRPr>
          </a:p>
          <a:p>
            <a:pPr lvl="1"/>
            <a:r>
              <a:rPr lang="en-US" dirty="0"/>
              <a:t>Auctions</a:t>
            </a:r>
            <a:r>
              <a:rPr lang="zh-TW" altLang="en-US" sz="1800" dirty="0" smtClean="0">
                <a:solidFill>
                  <a:srgbClr val="FF0000"/>
                </a:solidFill>
              </a:rPr>
              <a:t>拍賣</a:t>
            </a:r>
            <a:endParaRPr lang="en-US" dirty="0">
              <a:solidFill>
                <a:srgbClr val="FF0000"/>
              </a:solidFill>
            </a:endParaRPr>
          </a:p>
          <a:p>
            <a:pPr lvl="1"/>
            <a:r>
              <a:rPr lang="en-US" dirty="0"/>
              <a:t>Yield management</a:t>
            </a:r>
            <a:r>
              <a:rPr lang="zh-TW" altLang="en-US" sz="1800" dirty="0">
                <a:solidFill>
                  <a:srgbClr val="FF0000"/>
                </a:solidFill>
              </a:rPr>
              <a:t>收益管理</a:t>
            </a:r>
            <a:endParaRPr lang="en-US" sz="1800" dirty="0">
              <a:solidFill>
                <a:srgbClr val="FF0000"/>
              </a:solidFill>
            </a:endParaRPr>
          </a:p>
          <a:p>
            <a:pPr lvl="1"/>
            <a:r>
              <a:rPr lang="en-US" dirty="0"/>
              <a:t>Surge </a:t>
            </a:r>
            <a:r>
              <a:rPr lang="en-US" dirty="0" smtClean="0"/>
              <a:t>pricing</a:t>
            </a:r>
            <a:r>
              <a:rPr lang="zh-TW" altLang="en-US" sz="1800" dirty="0">
                <a:solidFill>
                  <a:srgbClr val="FF0000"/>
                </a:solidFill>
              </a:rPr>
              <a:t>激增價格定價</a:t>
            </a:r>
            <a:endParaRPr lang="en-US" sz="1800" dirty="0">
              <a:solidFill>
                <a:srgbClr val="FF0000"/>
              </a:solidFill>
            </a:endParaRPr>
          </a:p>
          <a:p>
            <a:pPr lvl="1"/>
            <a:r>
              <a:rPr lang="en-US" dirty="0"/>
              <a:t>Flash </a:t>
            </a:r>
            <a:r>
              <a:rPr lang="en-US" dirty="0" smtClean="0"/>
              <a:t>marketing</a:t>
            </a:r>
            <a:r>
              <a:rPr lang="zh-TW" altLang="en-US" sz="1800" dirty="0" smtClean="0">
                <a:solidFill>
                  <a:srgbClr val="00B050"/>
                </a:solidFill>
              </a:rPr>
              <a:t>閃</a:t>
            </a:r>
            <a:r>
              <a:rPr lang="zh-TW" altLang="en-US" sz="1800" dirty="0" smtClean="0">
                <a:solidFill>
                  <a:srgbClr val="FF0000"/>
                </a:solidFill>
              </a:rPr>
              <a:t>營</a:t>
            </a:r>
            <a:r>
              <a:rPr lang="zh-TW" altLang="en-US" sz="1800" dirty="0">
                <a:solidFill>
                  <a:srgbClr val="FF0000"/>
                </a:solidFill>
              </a:rPr>
              <a:t>銷</a:t>
            </a:r>
            <a:endParaRPr lang="en-US" dirty="0">
              <a:solidFill>
                <a:srgbClr val="FF0000"/>
              </a:solidFill>
            </a:endParaRPr>
          </a:p>
        </p:txBody>
      </p:sp>
    </p:spTree>
    <p:extLst>
      <p:ext uri="{BB962C8B-B14F-4D97-AF65-F5344CB8AC3E}">
        <p14:creationId xmlns:p14="http://schemas.microsoft.com/office/powerpoint/2010/main" val="440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Tail Marketing</a:t>
            </a:r>
            <a:r>
              <a:rPr lang="zh-TW" altLang="en-US" sz="3200" dirty="0">
                <a:solidFill>
                  <a:srgbClr val="FF0000"/>
                </a:solidFill>
              </a:rPr>
              <a:t>長尾營銷</a:t>
            </a:r>
            <a:endParaRPr lang="en-US" dirty="0">
              <a:solidFill>
                <a:srgbClr val="FF0000"/>
              </a:solidFill>
            </a:endParaRPr>
          </a:p>
        </p:txBody>
      </p:sp>
      <p:sp>
        <p:nvSpPr>
          <p:cNvPr id="3" name="Content Placeholder 2"/>
          <p:cNvSpPr>
            <a:spLocks noGrp="1"/>
          </p:cNvSpPr>
          <p:nvPr>
            <p:ph idx="1"/>
          </p:nvPr>
        </p:nvSpPr>
        <p:spPr/>
        <p:txBody>
          <a:bodyPr/>
          <a:lstStyle/>
          <a:p>
            <a:r>
              <a:rPr lang="en-US" dirty="0"/>
              <a:t>Internet allows for sales of obscure products with little demand</a:t>
            </a:r>
            <a:r>
              <a:rPr lang="zh-TW" altLang="en-US" sz="2400" dirty="0">
                <a:solidFill>
                  <a:srgbClr val="FF0000"/>
                </a:solidFill>
              </a:rPr>
              <a:t>互聯網允許</a:t>
            </a:r>
            <a:r>
              <a:rPr lang="zh-TW" altLang="en-US" sz="2400" dirty="0" smtClean="0">
                <a:solidFill>
                  <a:srgbClr val="FF0000"/>
                </a:solidFill>
              </a:rPr>
              <a:t>銷售</a:t>
            </a:r>
            <a:r>
              <a:rPr lang="zh-TW" altLang="en-US" sz="2400" dirty="0" smtClean="0">
                <a:solidFill>
                  <a:srgbClr val="FF0000"/>
                </a:solidFill>
              </a:rPr>
              <a:t>需求不大的</a:t>
            </a:r>
            <a:r>
              <a:rPr lang="zh-TW" altLang="en-US" sz="2400" dirty="0">
                <a:solidFill>
                  <a:srgbClr val="FF0000"/>
                </a:solidFill>
              </a:rPr>
              <a:t>晦澀產品</a:t>
            </a:r>
            <a:endParaRPr lang="en-US" sz="2400" dirty="0">
              <a:solidFill>
                <a:srgbClr val="FF0000"/>
              </a:solidFill>
            </a:endParaRPr>
          </a:p>
          <a:p>
            <a:r>
              <a:rPr lang="en-US" dirty="0"/>
              <a:t>Substantial revenue </a:t>
            </a:r>
            <a:r>
              <a:rPr lang="en-US" dirty="0" smtClean="0"/>
              <a:t>because</a:t>
            </a:r>
            <a:r>
              <a:rPr lang="zh-TW" altLang="en-US" sz="2000" dirty="0">
                <a:solidFill>
                  <a:srgbClr val="FF0000"/>
                </a:solidFill>
              </a:rPr>
              <a:t>豐厚的</a:t>
            </a:r>
            <a:r>
              <a:rPr lang="zh-TW" altLang="en-US" sz="2000" dirty="0" smtClean="0">
                <a:solidFill>
                  <a:srgbClr val="FF0000"/>
                </a:solidFill>
              </a:rPr>
              <a:t>收入</a:t>
            </a:r>
            <a:r>
              <a:rPr lang="zh-TW" altLang="en-US" sz="2000" dirty="0" smtClean="0">
                <a:solidFill>
                  <a:srgbClr val="FF0000"/>
                </a:solidFill>
              </a:rPr>
              <a:t>是</a:t>
            </a:r>
            <a:r>
              <a:rPr lang="zh-TW" altLang="en-US" sz="2000" dirty="0">
                <a:solidFill>
                  <a:srgbClr val="FF0000"/>
                </a:solidFill>
              </a:rPr>
              <a:t>因為</a:t>
            </a:r>
            <a:endParaRPr lang="en-US" sz="2000" dirty="0">
              <a:solidFill>
                <a:srgbClr val="FF0000"/>
              </a:solidFill>
            </a:endParaRPr>
          </a:p>
          <a:p>
            <a:pPr lvl="1"/>
            <a:r>
              <a:rPr lang="en-US" dirty="0"/>
              <a:t>Near zero inventory costs</a:t>
            </a:r>
            <a:r>
              <a:rPr lang="zh-TW" altLang="en-US" sz="1600" dirty="0">
                <a:solidFill>
                  <a:srgbClr val="FF0000"/>
                </a:solidFill>
              </a:rPr>
              <a:t>零庫存成本</a:t>
            </a:r>
            <a:endParaRPr lang="en-US" altLang="zh-TW" sz="1600" dirty="0">
              <a:solidFill>
                <a:srgbClr val="FF0000"/>
              </a:solidFill>
            </a:endParaRPr>
          </a:p>
          <a:p>
            <a:pPr lvl="1"/>
            <a:r>
              <a:rPr lang="en-US" dirty="0"/>
              <a:t>Little marketing costs</a:t>
            </a:r>
            <a:r>
              <a:rPr lang="zh-TW" altLang="en-US" sz="1600" dirty="0">
                <a:solidFill>
                  <a:srgbClr val="FF0000"/>
                </a:solidFill>
              </a:rPr>
              <a:t>營銷成本很小</a:t>
            </a:r>
            <a:endParaRPr lang="en-US" sz="1600" dirty="0">
              <a:solidFill>
                <a:srgbClr val="FF0000"/>
              </a:solidFill>
            </a:endParaRPr>
          </a:p>
          <a:p>
            <a:pPr lvl="1"/>
            <a:r>
              <a:rPr lang="en-US" dirty="0"/>
              <a:t>Search and recommendation engines</a:t>
            </a:r>
            <a:r>
              <a:rPr lang="zh-TW" altLang="en-US" sz="1600" dirty="0">
                <a:solidFill>
                  <a:srgbClr val="FF0000"/>
                </a:solidFill>
              </a:rPr>
              <a:t>搜索和推薦引擎</a:t>
            </a:r>
            <a:endParaRPr lang="en-US" sz="1600" dirty="0">
              <a:solidFill>
                <a:srgbClr val="FF0000"/>
              </a:solidFill>
            </a:endParaRPr>
          </a:p>
        </p:txBody>
      </p:sp>
    </p:spTree>
    <p:extLst>
      <p:ext uri="{BB962C8B-B14F-4D97-AF65-F5344CB8AC3E}">
        <p14:creationId xmlns:p14="http://schemas.microsoft.com/office/powerpoint/2010/main" val="617246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Technology: </a:t>
            </a:r>
            <a:r>
              <a:rPr lang="en-US" altLang="en-US" dirty="0"/>
              <a:t>The Long Tail: Big Hits and Big Misses</a:t>
            </a:r>
            <a:r>
              <a:rPr lang="zh-TW" altLang="en-US" dirty="0"/>
              <a:t/>
            </a:r>
            <a:br>
              <a:rPr lang="zh-TW" altLang="en-US" dirty="0"/>
            </a:br>
            <a:r>
              <a:rPr lang="zh-TW" altLang="en-US" sz="1600" dirty="0">
                <a:solidFill>
                  <a:srgbClr val="FF0000"/>
                </a:solidFill>
              </a:rPr>
              <a:t>技術洞察：長尾巴：大點擊和大錯失</a:t>
            </a:r>
            <a:endParaRPr lang="en-US" sz="1600" dirty="0">
              <a:solidFill>
                <a:srgbClr val="FF0000"/>
              </a:solidFill>
            </a:endParaRPr>
          </a:p>
        </p:txBody>
      </p:sp>
      <p:sp>
        <p:nvSpPr>
          <p:cNvPr id="3" name="Content Placeholder 2"/>
          <p:cNvSpPr>
            <a:spLocks noGrp="1"/>
          </p:cNvSpPr>
          <p:nvPr>
            <p:ph idx="1"/>
          </p:nvPr>
        </p:nvSpPr>
        <p:spPr/>
        <p:txBody>
          <a:bodyPr/>
          <a:lstStyle/>
          <a:p>
            <a:r>
              <a:rPr lang="en-US" dirty="0"/>
              <a:t>Class Discussion</a:t>
            </a:r>
            <a:r>
              <a:rPr lang="zh-TW" altLang="en-US" sz="1800" dirty="0">
                <a:solidFill>
                  <a:srgbClr val="FF0000"/>
                </a:solidFill>
              </a:rPr>
              <a:t>課堂討論</a:t>
            </a:r>
            <a:endParaRPr lang="en-US" sz="1800" dirty="0">
              <a:solidFill>
                <a:srgbClr val="FF0000"/>
              </a:solidFill>
            </a:endParaRPr>
          </a:p>
          <a:p>
            <a:pPr lvl="1"/>
            <a:r>
              <a:rPr lang="en-US" altLang="en-US" sz="2400" dirty="0"/>
              <a:t>What are </a:t>
            </a:r>
            <a:r>
              <a:rPr lang="en-US" altLang="ja-JP" sz="2400" dirty="0"/>
              <a:t>recommender systems? Give an example of one you have used.</a:t>
            </a:r>
            <a:r>
              <a:rPr lang="zh-TW" altLang="en-US" sz="2400" dirty="0">
                <a:solidFill>
                  <a:srgbClr val="FF0000"/>
                </a:solidFill>
              </a:rPr>
              <a:t>什麼是推薦系統？舉一個你用過的例子。</a:t>
            </a:r>
            <a:endParaRPr lang="en-US" altLang="ja-JP" sz="2400" dirty="0">
              <a:solidFill>
                <a:srgbClr val="FF0000"/>
              </a:solidFill>
            </a:endParaRPr>
          </a:p>
          <a:p>
            <a:pPr lvl="1"/>
            <a:r>
              <a:rPr lang="en-US" altLang="en-US" sz="2400" dirty="0"/>
              <a:t>What is the </a:t>
            </a:r>
            <a:r>
              <a:rPr lang="en-US" altLang="ja-JP" sz="2400" dirty="0"/>
              <a:t>Long Tail and how do recommender systems support sales of items in the Long Tail?</a:t>
            </a:r>
            <a:r>
              <a:rPr lang="zh-TW" altLang="en-US" sz="2400" dirty="0">
                <a:solidFill>
                  <a:srgbClr val="FF0000"/>
                </a:solidFill>
              </a:rPr>
              <a:t>什麼是長尾巴，推薦系統如何支持長尾巴物品的銷售？</a:t>
            </a:r>
            <a:endParaRPr lang="en-US" altLang="ja-JP" sz="2400" dirty="0">
              <a:solidFill>
                <a:srgbClr val="FF0000"/>
              </a:solidFill>
            </a:endParaRPr>
          </a:p>
          <a:p>
            <a:pPr lvl="1"/>
            <a:r>
              <a:rPr lang="en-US" altLang="en-US" sz="2400" dirty="0"/>
              <a:t>How can human editors, including consumers, make recommender systems more helpful?</a:t>
            </a:r>
            <a:r>
              <a:rPr lang="zh-TW" altLang="en-US" sz="2400" dirty="0">
                <a:solidFill>
                  <a:srgbClr val="FF0000"/>
                </a:solidFill>
              </a:rPr>
              <a:t>人類編輯人員（包括消費者）如何使推薦系統更有用？</a:t>
            </a:r>
            <a:endParaRPr lang="en-US" altLang="en-US" sz="2400" dirty="0">
              <a:solidFill>
                <a:srgbClr val="FF0000"/>
              </a:solidFill>
            </a:endParaRPr>
          </a:p>
        </p:txBody>
      </p:sp>
    </p:spTree>
    <p:extLst>
      <p:ext uri="{BB962C8B-B14F-4D97-AF65-F5344CB8AC3E}">
        <p14:creationId xmlns:p14="http://schemas.microsoft.com/office/powerpoint/2010/main" val="2133038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Marketing Technologies</a:t>
            </a:r>
            <a:r>
              <a:rPr lang="zh-TW" altLang="en-US" sz="2000" dirty="0">
                <a:solidFill>
                  <a:srgbClr val="FF0000"/>
                </a:solidFill>
              </a:rPr>
              <a:t>互聯網營銷技術</a:t>
            </a:r>
            <a:endParaRPr lang="en-US" sz="2000" dirty="0">
              <a:solidFill>
                <a:srgbClr val="FF0000"/>
              </a:solidFill>
            </a:endParaRPr>
          </a:p>
        </p:txBody>
      </p:sp>
      <p:sp>
        <p:nvSpPr>
          <p:cNvPr id="3" name="Content Placeholder 2"/>
          <p:cNvSpPr>
            <a:spLocks noGrp="1"/>
          </p:cNvSpPr>
          <p:nvPr>
            <p:ph idx="1"/>
          </p:nvPr>
        </p:nvSpPr>
        <p:spPr/>
        <p:txBody>
          <a:bodyPr/>
          <a:lstStyle/>
          <a:p>
            <a:r>
              <a:rPr lang="en-US" altLang="en-US" dirty="0"/>
              <a:t>Internet’</a:t>
            </a:r>
            <a:r>
              <a:rPr lang="en-US" altLang="ja-JP" dirty="0"/>
              <a:t>s main impacts on marketing:</a:t>
            </a:r>
            <a:r>
              <a:rPr lang="zh-TW" altLang="en-US" sz="2000" dirty="0">
                <a:solidFill>
                  <a:srgbClr val="FF0000"/>
                </a:solidFill>
              </a:rPr>
              <a:t>互聯網對營銷的主要影響：</a:t>
            </a:r>
            <a:endParaRPr lang="en-US" altLang="ja-JP" dirty="0"/>
          </a:p>
          <a:p>
            <a:pPr lvl="1"/>
            <a:r>
              <a:rPr lang="en-US" altLang="en-US" sz="2400" dirty="0"/>
              <a:t>Scope of marketing communications broadened</a:t>
            </a:r>
            <a:r>
              <a:rPr lang="zh-TW" altLang="en-US" sz="2400" dirty="0">
                <a:solidFill>
                  <a:srgbClr val="FF0000"/>
                </a:solidFill>
              </a:rPr>
              <a:t>營銷溝通的範圍擴大了</a:t>
            </a:r>
            <a:endParaRPr lang="en-US" altLang="en-US" sz="2400" dirty="0">
              <a:solidFill>
                <a:srgbClr val="FF0000"/>
              </a:solidFill>
            </a:endParaRPr>
          </a:p>
          <a:p>
            <a:pPr lvl="1"/>
            <a:r>
              <a:rPr lang="en-US" altLang="en-US" sz="2400" dirty="0"/>
              <a:t>Richness of marketing communications increased</a:t>
            </a:r>
            <a:r>
              <a:rPr lang="zh-TW" altLang="en-US" sz="2400" dirty="0">
                <a:solidFill>
                  <a:srgbClr val="FF0000"/>
                </a:solidFill>
              </a:rPr>
              <a:t>營銷傳播的豐富性增加</a:t>
            </a:r>
            <a:endParaRPr lang="en-US" altLang="en-US" sz="2400" dirty="0">
              <a:solidFill>
                <a:srgbClr val="FF0000"/>
              </a:solidFill>
            </a:endParaRPr>
          </a:p>
          <a:p>
            <a:pPr lvl="1"/>
            <a:r>
              <a:rPr lang="en-US" altLang="en-US" sz="2400" dirty="0"/>
              <a:t>Information intensity of marketplace expanded</a:t>
            </a:r>
            <a:r>
              <a:rPr lang="zh-TW" altLang="en-US" sz="2400" dirty="0">
                <a:solidFill>
                  <a:srgbClr val="FF0000"/>
                </a:solidFill>
              </a:rPr>
              <a:t>市場信息強度擴大</a:t>
            </a:r>
            <a:endParaRPr lang="en-US" altLang="en-US" sz="2400" dirty="0">
              <a:solidFill>
                <a:srgbClr val="FF0000"/>
              </a:solidFill>
            </a:endParaRPr>
          </a:p>
          <a:p>
            <a:pPr lvl="1"/>
            <a:r>
              <a:rPr lang="en-US" altLang="en-US" sz="2400" dirty="0"/>
              <a:t>Always-on mobile environment expands marketing opportunities</a:t>
            </a:r>
            <a:r>
              <a:rPr lang="zh-TW" altLang="en-US" sz="2400" dirty="0">
                <a:solidFill>
                  <a:srgbClr val="FF0000"/>
                </a:solidFill>
              </a:rPr>
              <a:t>始終在線的移動環境拓展了營銷機會</a:t>
            </a:r>
            <a:endParaRPr lang="en-US" altLang="en-US" sz="2400" dirty="0">
              <a:solidFill>
                <a:srgbClr val="FF0000"/>
              </a:solidFill>
            </a:endParaRPr>
          </a:p>
        </p:txBody>
      </p:sp>
    </p:spTree>
    <p:extLst>
      <p:ext uri="{BB962C8B-B14F-4D97-AF65-F5344CB8AC3E}">
        <p14:creationId xmlns:p14="http://schemas.microsoft.com/office/powerpoint/2010/main" val="59479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Transaction Logs</a:t>
            </a:r>
            <a:r>
              <a:rPr lang="zh-TW" altLang="en-US" dirty="0"/>
              <a:t> </a:t>
            </a:r>
            <a:r>
              <a:rPr lang="en-US" sz="2800" dirty="0">
                <a:solidFill>
                  <a:srgbClr val="FF0000"/>
                </a:solidFill>
              </a:rPr>
              <a:t>Web</a:t>
            </a:r>
            <a:r>
              <a:rPr lang="zh-TW" altLang="en-US" sz="2800" dirty="0">
                <a:solidFill>
                  <a:srgbClr val="FF0000"/>
                </a:solidFill>
              </a:rPr>
              <a:t>事務日誌</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Built into web server software</a:t>
            </a:r>
            <a:r>
              <a:rPr lang="zh-TW" altLang="en-US" sz="1800" dirty="0">
                <a:solidFill>
                  <a:srgbClr val="FF0000"/>
                </a:solidFill>
              </a:rPr>
              <a:t>內置於</a:t>
            </a:r>
            <a:r>
              <a:rPr lang="en-US" altLang="zh-TW" sz="1800" dirty="0">
                <a:solidFill>
                  <a:srgbClr val="FF0000"/>
                </a:solidFill>
              </a:rPr>
              <a:t>Web</a:t>
            </a:r>
            <a:r>
              <a:rPr lang="zh-TW" altLang="en-US" sz="1800" dirty="0">
                <a:solidFill>
                  <a:srgbClr val="FF0000"/>
                </a:solidFill>
              </a:rPr>
              <a:t>服務器軟件中</a:t>
            </a:r>
            <a:endParaRPr lang="en-US" dirty="0">
              <a:solidFill>
                <a:srgbClr val="FF0000"/>
              </a:solidFill>
            </a:endParaRPr>
          </a:p>
          <a:p>
            <a:r>
              <a:rPr lang="en-US" dirty="0"/>
              <a:t>Record user activity at website</a:t>
            </a:r>
            <a:r>
              <a:rPr lang="zh-TW" altLang="en-US" sz="2000" dirty="0">
                <a:solidFill>
                  <a:srgbClr val="FF0000"/>
                </a:solidFill>
              </a:rPr>
              <a:t>在網站上記錄用戶活動</a:t>
            </a:r>
            <a:r>
              <a:rPr lang="en-US" dirty="0"/>
              <a:t>Provides much marketing data, especially combined with:</a:t>
            </a:r>
            <a:r>
              <a:rPr lang="zh-TW" altLang="en-US" sz="1600" dirty="0">
                <a:solidFill>
                  <a:srgbClr val="FF0000"/>
                </a:solidFill>
              </a:rPr>
              <a:t>提供許多營銷數據，特別是與以下內容相結</a:t>
            </a:r>
            <a:endParaRPr lang="en-US" dirty="0">
              <a:solidFill>
                <a:srgbClr val="FF0000"/>
              </a:solidFill>
            </a:endParaRPr>
          </a:p>
          <a:p>
            <a:pPr lvl="1"/>
            <a:r>
              <a:rPr lang="en-US" dirty="0"/>
              <a:t>Registration forms</a:t>
            </a:r>
            <a:r>
              <a:rPr lang="zh-TW" altLang="en-US" sz="1800" dirty="0">
                <a:solidFill>
                  <a:srgbClr val="FF0000"/>
                </a:solidFill>
              </a:rPr>
              <a:t>註冊表格</a:t>
            </a:r>
            <a:endParaRPr lang="en-US" sz="1800" dirty="0">
              <a:solidFill>
                <a:srgbClr val="FF0000"/>
              </a:solidFill>
            </a:endParaRPr>
          </a:p>
          <a:p>
            <a:pPr lvl="1"/>
            <a:r>
              <a:rPr lang="en-US" dirty="0"/>
              <a:t>Shopping cart database</a:t>
            </a:r>
            <a:r>
              <a:rPr lang="zh-TW" altLang="en-US" sz="1800" dirty="0">
                <a:solidFill>
                  <a:srgbClr val="FF0000"/>
                </a:solidFill>
              </a:rPr>
              <a:t>購物車數據庫</a:t>
            </a:r>
            <a:endParaRPr lang="en-US" dirty="0"/>
          </a:p>
          <a:p>
            <a:r>
              <a:rPr lang="en-US" dirty="0"/>
              <a:t>Answers questions such as:</a:t>
            </a:r>
            <a:r>
              <a:rPr lang="zh-TW" altLang="en-US" sz="1800" dirty="0">
                <a:solidFill>
                  <a:srgbClr val="FF0000"/>
                </a:solidFill>
              </a:rPr>
              <a:t>回答如下問題：</a:t>
            </a:r>
            <a:endParaRPr lang="en-US" sz="1800" dirty="0">
              <a:solidFill>
                <a:srgbClr val="FF0000"/>
              </a:solidFill>
            </a:endParaRPr>
          </a:p>
          <a:p>
            <a:pPr lvl="1"/>
            <a:r>
              <a:rPr lang="en-US" dirty="0"/>
              <a:t>What are major patterns of interest and purchase?</a:t>
            </a:r>
            <a:r>
              <a:rPr lang="zh-TW" altLang="en-US" sz="1600" dirty="0">
                <a:solidFill>
                  <a:srgbClr val="FF0000"/>
                </a:solidFill>
              </a:rPr>
              <a:t>什麼是主要的興趣和購買模式？</a:t>
            </a:r>
            <a:endParaRPr lang="en-US" dirty="0">
              <a:solidFill>
                <a:srgbClr val="FF0000"/>
              </a:solidFill>
            </a:endParaRPr>
          </a:p>
          <a:p>
            <a:pPr lvl="1"/>
            <a:r>
              <a:rPr lang="en-US" dirty="0"/>
              <a:t>After home page, where do users go first? Second?</a:t>
            </a:r>
            <a:r>
              <a:rPr lang="zh-TW" altLang="en-US" sz="1600" dirty="0">
                <a:solidFill>
                  <a:srgbClr val="FF0000"/>
                </a:solidFill>
              </a:rPr>
              <a:t>在主頁之後，用戶先去哪裡？第二？</a:t>
            </a:r>
            <a:endParaRPr lang="en-US" dirty="0">
              <a:solidFill>
                <a:srgbClr val="FF0000"/>
              </a:solidFill>
            </a:endParaRPr>
          </a:p>
        </p:txBody>
      </p:sp>
    </p:spTree>
    <p:extLst>
      <p:ext uri="{BB962C8B-B14F-4D97-AF65-F5344CB8AC3E}">
        <p14:creationId xmlns:p14="http://schemas.microsoft.com/office/powerpoint/2010/main" val="351308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Video Ads: Shoot, Click, </a:t>
            </a:r>
            <a:r>
              <a:rPr lang="en-US" altLang="en-US" dirty="0" smtClean="0"/>
              <a:t>Buy</a:t>
            </a:r>
            <a:br>
              <a:rPr lang="en-US" altLang="en-US" dirty="0" smtClean="0"/>
            </a:br>
            <a:r>
              <a:rPr lang="zh-TW" altLang="en-US" dirty="0" smtClean="0">
                <a:solidFill>
                  <a:srgbClr val="FF0000"/>
                </a:solidFill>
              </a:rPr>
              <a:t>視頻</a:t>
            </a:r>
            <a:r>
              <a:rPr lang="zh-TW" altLang="en-US" dirty="0">
                <a:solidFill>
                  <a:srgbClr val="FF0000"/>
                </a:solidFill>
              </a:rPr>
              <a:t>廣告：拍攝，點擊，購買</a:t>
            </a:r>
            <a:endParaRPr lang="en-US" dirty="0">
              <a:solidFill>
                <a:srgbClr val="FF0000"/>
              </a:solidFill>
            </a:endParaRPr>
          </a:p>
        </p:txBody>
      </p:sp>
      <p:sp>
        <p:nvSpPr>
          <p:cNvPr id="3" name="Content Placeholder 2"/>
          <p:cNvSpPr>
            <a:spLocks noGrp="1"/>
          </p:cNvSpPr>
          <p:nvPr>
            <p:ph idx="1"/>
          </p:nvPr>
        </p:nvSpPr>
        <p:spPr/>
        <p:txBody>
          <a:bodyPr/>
          <a:lstStyle/>
          <a:p>
            <a:r>
              <a:rPr lang="en-US" dirty="0"/>
              <a:t>Class Discussion</a:t>
            </a:r>
            <a:r>
              <a:rPr lang="zh-TW" altLang="en-US" sz="2400" dirty="0">
                <a:solidFill>
                  <a:srgbClr val="FF0000"/>
                </a:solidFill>
              </a:rPr>
              <a:t>課堂討論</a:t>
            </a:r>
            <a:endParaRPr lang="en-US" sz="2400" dirty="0">
              <a:solidFill>
                <a:srgbClr val="FF0000"/>
              </a:solidFill>
            </a:endParaRPr>
          </a:p>
          <a:p>
            <a:pPr lvl="1">
              <a:defRPr/>
            </a:pPr>
            <a:r>
              <a:rPr lang="en-US" altLang="en-US" sz="2400" dirty="0"/>
              <a:t>What advantages do video ads have over traditional banner ads?</a:t>
            </a:r>
            <a:r>
              <a:rPr lang="zh-TW" altLang="en-US" dirty="0">
                <a:solidFill>
                  <a:srgbClr val="FF0000"/>
                </a:solidFill>
              </a:rPr>
              <a:t>視頻廣告比傳統廣告有什麼</a:t>
            </a:r>
            <a:r>
              <a:rPr lang="zh-TW" altLang="en-US" dirty="0">
                <a:solidFill>
                  <a:srgbClr val="00B050"/>
                </a:solidFill>
              </a:rPr>
              <a:t>優勢</a:t>
            </a:r>
            <a:r>
              <a:rPr lang="zh-TW" altLang="en-US" dirty="0">
                <a:solidFill>
                  <a:srgbClr val="FF0000"/>
                </a:solidFill>
              </a:rPr>
              <a:t>？</a:t>
            </a:r>
            <a:endParaRPr lang="en-US" altLang="en-US" dirty="0">
              <a:solidFill>
                <a:srgbClr val="FF0000"/>
              </a:solidFill>
            </a:endParaRPr>
          </a:p>
          <a:p>
            <a:pPr lvl="1">
              <a:defRPr/>
            </a:pPr>
            <a:r>
              <a:rPr lang="en-US" altLang="en-US" sz="2400" dirty="0"/>
              <a:t>Where do sites such as YouTube fit in to a marketing strategy featuring video ads?</a:t>
            </a:r>
            <a:r>
              <a:rPr lang="zh-TW" altLang="en-US" sz="2400" dirty="0"/>
              <a:t> </a:t>
            </a:r>
            <a:r>
              <a:rPr lang="en-US" altLang="zh-TW" dirty="0">
                <a:solidFill>
                  <a:srgbClr val="00B050"/>
                </a:solidFill>
              </a:rPr>
              <a:t>YouTube</a:t>
            </a:r>
            <a:r>
              <a:rPr lang="zh-TW" altLang="en-US" dirty="0">
                <a:solidFill>
                  <a:srgbClr val="FF0000"/>
                </a:solidFill>
              </a:rPr>
              <a:t>這樣的網站在哪些方面適合採用視頻廣告的營銷策略？</a:t>
            </a:r>
            <a:endParaRPr lang="en-US" altLang="en-US" dirty="0">
              <a:solidFill>
                <a:srgbClr val="FF0000"/>
              </a:solidFill>
            </a:endParaRPr>
          </a:p>
          <a:p>
            <a:pPr lvl="1">
              <a:defRPr/>
            </a:pPr>
            <a:r>
              <a:rPr lang="en-US" altLang="en-US" sz="2400" dirty="0"/>
              <a:t>What are some of the challenges and risks of placing video ads online?</a:t>
            </a:r>
            <a:r>
              <a:rPr lang="zh-TW" altLang="en-US" dirty="0">
                <a:solidFill>
                  <a:srgbClr val="FF0000"/>
                </a:solidFill>
              </a:rPr>
              <a:t>在線投放視頻廣告有哪些</a:t>
            </a:r>
            <a:r>
              <a:rPr lang="zh-TW" altLang="en-US" dirty="0">
                <a:solidFill>
                  <a:srgbClr val="00B050"/>
                </a:solidFill>
              </a:rPr>
              <a:t>挑戰和風險</a:t>
            </a:r>
            <a:r>
              <a:rPr lang="zh-TW" altLang="en-US" dirty="0">
                <a:solidFill>
                  <a:srgbClr val="FF0000"/>
                </a:solidFill>
              </a:rPr>
              <a:t>？</a:t>
            </a:r>
            <a:endParaRPr lang="en-US" altLang="en-US" dirty="0">
              <a:solidFill>
                <a:srgbClr val="FF0000"/>
              </a:solidFill>
            </a:endParaRPr>
          </a:p>
          <a:p>
            <a:pPr lvl="1">
              <a:defRPr/>
            </a:pPr>
            <a:r>
              <a:rPr lang="en-US" altLang="en-US" sz="2400" dirty="0"/>
              <a:t>Do you think Internet users will ever develop </a:t>
            </a:r>
            <a:r>
              <a:rPr lang="ja-JP" altLang="en-US" sz="2400" dirty="0"/>
              <a:t>“</a:t>
            </a:r>
            <a:r>
              <a:rPr lang="en-US" altLang="ja-JP" sz="2400" dirty="0"/>
              <a:t>blindness</a:t>
            </a:r>
            <a:r>
              <a:rPr lang="ja-JP" altLang="en-US" sz="2400" dirty="0"/>
              <a:t>”</a:t>
            </a:r>
            <a:r>
              <a:rPr lang="en-US" altLang="ja-JP" sz="2400" dirty="0"/>
              <a:t> toward video ads as they have towards display ads?</a:t>
            </a:r>
            <a:r>
              <a:rPr lang="zh-TW" altLang="en-US" dirty="0">
                <a:solidFill>
                  <a:srgbClr val="FF0000"/>
                </a:solidFill>
              </a:rPr>
              <a:t>您認為互聯網用戶是否會對視頻廣告“</a:t>
            </a:r>
            <a:r>
              <a:rPr lang="zh-TW" altLang="en-US" dirty="0">
                <a:solidFill>
                  <a:srgbClr val="00B050"/>
                </a:solidFill>
              </a:rPr>
              <a:t>盲目</a:t>
            </a:r>
            <a:r>
              <a:rPr lang="zh-TW" altLang="en-US" dirty="0">
                <a:solidFill>
                  <a:srgbClr val="FF0000"/>
                </a:solidFill>
              </a:rPr>
              <a:t>” ？</a:t>
            </a:r>
            <a:endParaRPr lang="en-US" altLang="en-US" dirty="0">
              <a:solidFill>
                <a:srgbClr val="FF0000"/>
              </a:solidFill>
            </a:endParaRPr>
          </a:p>
        </p:txBody>
      </p:sp>
    </p:spTree>
    <p:extLst>
      <p:ext uri="{BB962C8B-B14F-4D97-AF65-F5344CB8AC3E}">
        <p14:creationId xmlns:p14="http://schemas.microsoft.com/office/powerpoint/2010/main" val="20908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 and Tracking Files</a:t>
            </a:r>
          </a:p>
        </p:txBody>
      </p:sp>
      <p:sp>
        <p:nvSpPr>
          <p:cNvPr id="3" name="Content Placeholder 2"/>
          <p:cNvSpPr>
            <a:spLocks noGrp="1"/>
          </p:cNvSpPr>
          <p:nvPr>
            <p:ph idx="1"/>
          </p:nvPr>
        </p:nvSpPr>
        <p:spPr/>
        <p:txBody>
          <a:bodyPr/>
          <a:lstStyle/>
          <a:p>
            <a:r>
              <a:rPr lang="en-US" altLang="en-US" dirty="0"/>
              <a:t>Types of tracking files</a:t>
            </a:r>
          </a:p>
          <a:p>
            <a:pPr lvl="1"/>
            <a:r>
              <a:rPr lang="en-US" altLang="en-US" dirty="0"/>
              <a:t>Cookies </a:t>
            </a:r>
          </a:p>
          <a:p>
            <a:pPr lvl="1"/>
            <a:r>
              <a:rPr lang="en-US" altLang="en-US" dirty="0"/>
              <a:t>Flash cookies</a:t>
            </a:r>
          </a:p>
          <a:p>
            <a:pPr lvl="1"/>
            <a:r>
              <a:rPr lang="en-US" altLang="en-US" dirty="0"/>
              <a:t>Web beacons (</a:t>
            </a:r>
            <a:r>
              <a:rPr lang="ja-JP" altLang="en-US" dirty="0"/>
              <a:t>“</a:t>
            </a:r>
            <a:r>
              <a:rPr lang="en-US" altLang="ja-JP" dirty="0"/>
              <a:t>bugs</a:t>
            </a:r>
            <a:r>
              <a:rPr lang="ja-JP" altLang="en-US" dirty="0"/>
              <a:t>”</a:t>
            </a:r>
            <a:r>
              <a:rPr lang="en-US" altLang="ja-JP" dirty="0"/>
              <a:t>)</a:t>
            </a:r>
          </a:p>
          <a:p>
            <a:pPr lvl="1"/>
            <a:r>
              <a:rPr lang="en-US" altLang="en-US" dirty="0"/>
              <a:t>Tracking headers (supercookies)</a:t>
            </a:r>
          </a:p>
          <a:p>
            <a:r>
              <a:rPr lang="en-US" altLang="en-US" dirty="0"/>
              <a:t>Other tracking methods</a:t>
            </a:r>
          </a:p>
          <a:p>
            <a:pPr lvl="1"/>
            <a:r>
              <a:rPr lang="en-US" altLang="en-US" dirty="0"/>
              <a:t>Deterministic cross-device tracking</a:t>
            </a:r>
          </a:p>
          <a:p>
            <a:pPr lvl="1"/>
            <a:r>
              <a:rPr lang="en-US" altLang="en-US" dirty="0"/>
              <a:t>Probabilistic cross-device tracking</a:t>
            </a:r>
          </a:p>
        </p:txBody>
      </p:sp>
      <p:sp>
        <p:nvSpPr>
          <p:cNvPr id="4" name="矩形 3">
            <a:extLst>
              <a:ext uri="{FF2B5EF4-FFF2-40B4-BE49-F238E27FC236}">
                <a16:creationId xmlns="" xmlns:a16="http://schemas.microsoft.com/office/drawing/2014/main" id="{9680DFC6-470E-4B92-94E8-72A5D36B5561}"/>
              </a:ext>
            </a:extLst>
          </p:cNvPr>
          <p:cNvSpPr/>
          <p:nvPr/>
        </p:nvSpPr>
        <p:spPr>
          <a:xfrm>
            <a:off x="4495800" y="1143000"/>
            <a:ext cx="4572000" cy="3970318"/>
          </a:xfrm>
          <a:prstGeom prst="rect">
            <a:avLst/>
          </a:prstGeom>
        </p:spPr>
        <p:txBody>
          <a:bodyPr wrap="square">
            <a:spAutoFit/>
          </a:bodyPr>
          <a:lstStyle/>
          <a:p>
            <a:r>
              <a:rPr lang="en-US" altLang="zh-TW" sz="2800" b="1" dirty="0">
                <a:solidFill>
                  <a:srgbClr val="FF0000"/>
                </a:solidFill>
                <a:latin typeface="Times New Roman" panose="02020603050405020304" pitchFamily="18" charset="0"/>
              </a:rPr>
              <a:t>Cookies</a:t>
            </a:r>
            <a:r>
              <a:rPr lang="zh-TW" altLang="en-US" sz="2800" b="1" dirty="0">
                <a:solidFill>
                  <a:srgbClr val="FF0000"/>
                </a:solidFill>
                <a:latin typeface="Times New Roman" panose="02020603050405020304" pitchFamily="18" charset="0"/>
              </a:rPr>
              <a:t>和跟踪文件</a:t>
            </a:r>
          </a:p>
          <a:p>
            <a:pPr>
              <a:buFont typeface="Arial" panose="020B0604020202020204" pitchFamily="34" charset="0"/>
              <a:buChar char="•"/>
            </a:pPr>
            <a:r>
              <a:rPr lang="zh-TW" altLang="en-US" sz="2800" dirty="0">
                <a:solidFill>
                  <a:srgbClr val="FF0000"/>
                </a:solidFill>
                <a:latin typeface="Times New Roman" panose="02020603050405020304" pitchFamily="18" charset="0"/>
              </a:rPr>
              <a:t>跟踪文件的類型</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餅乾</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閃存餅乾</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網絡信標（“錯誤”）</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跟踪標題（</a:t>
            </a:r>
            <a:r>
              <a:rPr lang="en-US" altLang="zh-TW" sz="2800" dirty="0" err="1">
                <a:solidFill>
                  <a:srgbClr val="FF0000"/>
                </a:solidFill>
                <a:latin typeface="Times New Roman" panose="02020603050405020304" pitchFamily="18" charset="0"/>
              </a:rPr>
              <a:t>supercookies</a:t>
            </a:r>
            <a:r>
              <a:rPr lang="zh-TW" altLang="en-US" sz="2800" dirty="0">
                <a:solidFill>
                  <a:srgbClr val="FF0000"/>
                </a:solidFill>
                <a:latin typeface="Times New Roman" panose="02020603050405020304" pitchFamily="18" charset="0"/>
              </a:rPr>
              <a:t>）</a:t>
            </a:r>
          </a:p>
          <a:p>
            <a:pPr>
              <a:buFont typeface="Arial" panose="020B0604020202020204" pitchFamily="34" charset="0"/>
              <a:buChar char="•"/>
            </a:pPr>
            <a:r>
              <a:rPr lang="zh-TW" altLang="en-US" sz="2800" dirty="0">
                <a:solidFill>
                  <a:srgbClr val="FF0000"/>
                </a:solidFill>
                <a:latin typeface="Times New Roman" panose="02020603050405020304" pitchFamily="18" charset="0"/>
              </a:rPr>
              <a:t>其他跟踪方法</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確定性的跨設備跟踪</a:t>
            </a:r>
          </a:p>
          <a:p>
            <a:pPr marL="742950" lvl="1" indent="-285750">
              <a:buFont typeface="Arial" panose="020B0604020202020204" pitchFamily="34" charset="0"/>
              <a:buChar char="•"/>
            </a:pPr>
            <a:r>
              <a:rPr lang="zh-TW" altLang="en-US" sz="2800" dirty="0">
                <a:solidFill>
                  <a:srgbClr val="FF0000"/>
                </a:solidFill>
                <a:latin typeface="Times New Roman" panose="02020603050405020304" pitchFamily="18" charset="0"/>
              </a:rPr>
              <a:t>概率性跨設備跟踪</a:t>
            </a:r>
            <a:endParaRPr lang="zh-TW" altLang="en-US" b="0" i="0" dirty="0">
              <a:solidFill>
                <a:srgbClr val="FF0000"/>
              </a:solidFill>
              <a:effectLst/>
              <a:latin typeface="Times New Roman" panose="02020603050405020304" pitchFamily="18" charset="0"/>
            </a:endParaRPr>
          </a:p>
        </p:txBody>
      </p:sp>
    </p:spTree>
    <p:extLst>
      <p:ext uri="{BB962C8B-B14F-4D97-AF65-F5344CB8AC3E}">
        <p14:creationId xmlns:p14="http://schemas.microsoft.com/office/powerpoint/2010/main" val="3163804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Insight on Society: </a:t>
            </a:r>
            <a:r>
              <a:rPr lang="en-US" altLang="en-US" dirty="0"/>
              <a:t>Every Move You Make, Every Click You Make, We’ll Be Tracking You</a:t>
            </a:r>
            <a:r>
              <a:rPr lang="zh-TW" altLang="en-US" sz="2400" dirty="0">
                <a:solidFill>
                  <a:srgbClr val="FF0000"/>
                </a:solidFill>
              </a:rPr>
              <a:t>洞察社會：你做出的每一個動作，你每做一次點擊，我們都會跟踪你</a:t>
            </a:r>
            <a:br>
              <a:rPr lang="zh-TW" altLang="en-US" sz="2400" dirty="0">
                <a:solidFill>
                  <a:srgbClr val="FF0000"/>
                </a:solidFill>
              </a:rPr>
            </a:br>
            <a:endParaRPr lang="en-US" dirty="0"/>
          </a:p>
        </p:txBody>
      </p:sp>
      <p:sp>
        <p:nvSpPr>
          <p:cNvPr id="3" name="Content Placeholder 2"/>
          <p:cNvSpPr>
            <a:spLocks noGrp="1"/>
          </p:cNvSpPr>
          <p:nvPr>
            <p:ph idx="1"/>
          </p:nvPr>
        </p:nvSpPr>
        <p:spPr>
          <a:xfrm>
            <a:off x="457200" y="1951037"/>
            <a:ext cx="8229600" cy="4525963"/>
          </a:xfrm>
        </p:spPr>
        <p:txBody>
          <a:bodyPr/>
          <a:lstStyle/>
          <a:p>
            <a:r>
              <a:rPr lang="en-US" dirty="0"/>
              <a:t>Class Discussion</a:t>
            </a:r>
            <a:r>
              <a:rPr lang="zh-TW" altLang="en-US" dirty="0">
                <a:solidFill>
                  <a:srgbClr val="FF0000"/>
                </a:solidFill>
                <a:latin typeface="Times New Roman" panose="02020603050405020304" pitchFamily="18" charset="0"/>
              </a:rPr>
              <a:t>課堂討論</a:t>
            </a:r>
            <a:endParaRPr lang="en-US" dirty="0"/>
          </a:p>
          <a:p>
            <a:pPr lvl="1">
              <a:defRPr/>
            </a:pPr>
            <a:r>
              <a:rPr lang="en-US" sz="2400" dirty="0"/>
              <a:t>Are beacons innocuous? Or are they an invasion of personal privacy?</a:t>
            </a:r>
            <a:r>
              <a:rPr lang="zh-TW" altLang="en-US" sz="2400" dirty="0">
                <a:solidFill>
                  <a:srgbClr val="FF0000"/>
                </a:solidFill>
                <a:latin typeface="Times New Roman" panose="02020603050405020304" pitchFamily="18" charset="0"/>
              </a:rPr>
              <a:t>信標是否無害？ 還是他們侵犯了個人隱私？</a:t>
            </a:r>
            <a:endParaRPr lang="en-US" sz="2400" dirty="0"/>
          </a:p>
          <a:p>
            <a:pPr lvl="1">
              <a:defRPr/>
            </a:pPr>
            <a:r>
              <a:rPr lang="en-US" sz="2400" dirty="0"/>
              <a:t>Do you think your web browsing should be known to marketers?</a:t>
            </a:r>
            <a:r>
              <a:rPr lang="zh-TW" altLang="en-US" sz="2400" dirty="0">
                <a:solidFill>
                  <a:srgbClr val="FF0000"/>
                </a:solidFill>
                <a:latin typeface="Times New Roman" panose="02020603050405020304" pitchFamily="18" charset="0"/>
              </a:rPr>
              <a:t>你認為你的網頁瀏覽應該被營銷人員知道嗎？</a:t>
            </a:r>
            <a:endParaRPr lang="en-US" sz="2400" dirty="0"/>
          </a:p>
          <a:p>
            <a:pPr lvl="1">
              <a:defRPr/>
            </a:pPr>
            <a:r>
              <a:rPr lang="en-US" sz="2400" dirty="0"/>
              <a:t>What are the Privacy Foundation guidelines for web beacons?</a:t>
            </a:r>
            <a:r>
              <a:rPr lang="zh-TW" altLang="en-US" sz="2400" dirty="0">
                <a:solidFill>
                  <a:srgbClr val="FF0000"/>
                </a:solidFill>
                <a:latin typeface="Times New Roman" panose="02020603050405020304" pitchFamily="18" charset="0"/>
              </a:rPr>
              <a:t>什麼是隱私基金會網站信標指南？</a:t>
            </a:r>
            <a:endParaRPr lang="en-US" sz="2400" dirty="0"/>
          </a:p>
          <a:p>
            <a:pPr lvl="1">
              <a:defRPr/>
            </a:pPr>
            <a:r>
              <a:rPr lang="en-US" sz="2400" dirty="0"/>
              <a:t>Should online shopping be allowed to be a private activity?</a:t>
            </a:r>
            <a:r>
              <a:rPr lang="zh-TW" altLang="en-US" sz="2400" dirty="0">
                <a:solidFill>
                  <a:srgbClr val="FF0000"/>
                </a:solidFill>
                <a:latin typeface="Times New Roman" panose="02020603050405020304" pitchFamily="18" charset="0"/>
              </a:rPr>
              <a:t>是否應允許網上購物成為私人活動？</a:t>
            </a:r>
          </a:p>
          <a:p>
            <a:pPr lvl="1">
              <a:defRPr/>
            </a:pPr>
            <a:endParaRPr lang="en-US" sz="2400" dirty="0"/>
          </a:p>
        </p:txBody>
      </p:sp>
    </p:spTree>
    <p:extLst>
      <p:ext uri="{BB962C8B-B14F-4D97-AF65-F5344CB8AC3E}">
        <p14:creationId xmlns:p14="http://schemas.microsoft.com/office/powerpoint/2010/main" val="1622378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r>
              <a:rPr lang="zh-TW" altLang="en-US" dirty="0">
                <a:solidFill>
                  <a:srgbClr val="FF0000"/>
                </a:solidFill>
              </a:rPr>
              <a:t>數據庫</a:t>
            </a:r>
            <a:endParaRPr lang="en-US" dirty="0"/>
          </a:p>
        </p:txBody>
      </p:sp>
      <p:sp>
        <p:nvSpPr>
          <p:cNvPr id="3" name="Content Placeholder 2"/>
          <p:cNvSpPr>
            <a:spLocks noGrp="1"/>
          </p:cNvSpPr>
          <p:nvPr>
            <p:ph idx="1"/>
          </p:nvPr>
        </p:nvSpPr>
        <p:spPr/>
        <p:txBody>
          <a:bodyPr/>
          <a:lstStyle/>
          <a:p>
            <a:r>
              <a:rPr lang="en-US" dirty="0"/>
              <a:t>Enable profiling</a:t>
            </a:r>
            <a:r>
              <a:rPr lang="zh-TW" altLang="en-US" dirty="0" smtClean="0">
                <a:solidFill>
                  <a:srgbClr val="FF0000"/>
                </a:solidFill>
                <a:latin typeface="Times New Roman" panose="02020603050405020304" pitchFamily="18" charset="0"/>
              </a:rPr>
              <a:t>啟用剖析</a:t>
            </a:r>
            <a:endParaRPr lang="en-US" dirty="0"/>
          </a:p>
          <a:p>
            <a:r>
              <a:rPr lang="en-US" dirty="0"/>
              <a:t>Store records and attributes</a:t>
            </a:r>
            <a:r>
              <a:rPr lang="zh-TW" altLang="en-US" dirty="0">
                <a:solidFill>
                  <a:srgbClr val="FF0000"/>
                </a:solidFill>
                <a:latin typeface="Times New Roman" panose="02020603050405020304" pitchFamily="18" charset="0"/>
              </a:rPr>
              <a:t>存儲記錄和屬性</a:t>
            </a:r>
            <a:endParaRPr lang="en-US" dirty="0"/>
          </a:p>
          <a:p>
            <a:r>
              <a:rPr lang="en-US" dirty="0"/>
              <a:t>Database management system (DBMS)</a:t>
            </a:r>
          </a:p>
          <a:p>
            <a:r>
              <a:rPr lang="en-US" dirty="0"/>
              <a:t>SQL (Structured Query Language): </a:t>
            </a:r>
            <a:r>
              <a:rPr lang="en-US" altLang="zh-TW" dirty="0">
                <a:solidFill>
                  <a:srgbClr val="FF0000"/>
                </a:solidFill>
                <a:latin typeface="Times New Roman" panose="02020603050405020304" pitchFamily="18" charset="0"/>
              </a:rPr>
              <a:t>SQL</a:t>
            </a:r>
            <a:r>
              <a:rPr lang="zh-TW" altLang="en-US" dirty="0">
                <a:solidFill>
                  <a:srgbClr val="FF0000"/>
                </a:solidFill>
                <a:latin typeface="Times New Roman" panose="02020603050405020304" pitchFamily="18" charset="0"/>
              </a:rPr>
              <a:t>（結構化查詢語言）：</a:t>
            </a:r>
            <a:endParaRPr lang="en-US" dirty="0"/>
          </a:p>
          <a:p>
            <a:pPr lvl="1"/>
            <a:r>
              <a:rPr lang="en-US" dirty="0"/>
              <a:t>Industry-standard database query and manipulation language used in a relational database</a:t>
            </a:r>
            <a:r>
              <a:rPr lang="zh-TW" altLang="en-US" dirty="0">
                <a:solidFill>
                  <a:srgbClr val="FF0000"/>
                </a:solidFill>
                <a:latin typeface="Times New Roman" panose="02020603050405020304" pitchFamily="18" charset="0"/>
              </a:rPr>
              <a:t>在關係數據庫中使用的行業標準數據庫查詢和操縱語言</a:t>
            </a:r>
            <a:endParaRPr lang="en-US" dirty="0"/>
          </a:p>
          <a:p>
            <a:r>
              <a:rPr lang="en-US" dirty="0"/>
              <a:t>Relational databases</a:t>
            </a:r>
            <a:r>
              <a:rPr lang="zh-TW" altLang="en-US" dirty="0">
                <a:solidFill>
                  <a:srgbClr val="FF0000"/>
                </a:solidFill>
                <a:latin typeface="Times New Roman" panose="02020603050405020304" pitchFamily="18" charset="0"/>
              </a:rPr>
              <a:t>關係數據庫</a:t>
            </a:r>
          </a:p>
        </p:txBody>
      </p:sp>
    </p:spTree>
    <p:extLst>
      <p:ext uri="{BB962C8B-B14F-4D97-AF65-F5344CB8AC3E}">
        <p14:creationId xmlns:p14="http://schemas.microsoft.com/office/powerpoint/2010/main" val="1605039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Warehouses and Data Mining</a:t>
            </a:r>
            <a:r>
              <a:rPr lang="zh-TW" altLang="en-US" dirty="0">
                <a:solidFill>
                  <a:srgbClr val="FF0000"/>
                </a:solidFill>
              </a:rPr>
              <a:t>數據倉庫和數據挖掘</a:t>
            </a:r>
            <a:endParaRPr lang="en-US" dirty="0"/>
          </a:p>
        </p:txBody>
      </p:sp>
      <p:sp>
        <p:nvSpPr>
          <p:cNvPr id="3" name="Content Placeholder 2"/>
          <p:cNvSpPr>
            <a:spLocks noGrp="1"/>
          </p:cNvSpPr>
          <p:nvPr>
            <p:ph idx="1"/>
          </p:nvPr>
        </p:nvSpPr>
        <p:spPr/>
        <p:txBody>
          <a:bodyPr/>
          <a:lstStyle/>
          <a:p>
            <a:r>
              <a:rPr lang="en-US" altLang="en-US" dirty="0"/>
              <a:t>Data warehouse:</a:t>
            </a:r>
            <a:r>
              <a:rPr lang="zh-TW" altLang="en-US" dirty="0">
                <a:solidFill>
                  <a:srgbClr val="FF0000"/>
                </a:solidFill>
                <a:latin typeface="Times New Roman" panose="02020603050405020304" pitchFamily="18" charset="0"/>
              </a:rPr>
              <a:t>數據倉庫：</a:t>
            </a:r>
            <a:endParaRPr lang="en-US" altLang="en-US" dirty="0"/>
          </a:p>
          <a:p>
            <a:pPr lvl="1"/>
            <a:r>
              <a:rPr lang="en-US" altLang="en-US" dirty="0"/>
              <a:t>Collects firm</a:t>
            </a:r>
            <a:r>
              <a:rPr lang="ja-JP" altLang="en-US" dirty="0"/>
              <a:t>’</a:t>
            </a:r>
            <a:r>
              <a:rPr lang="en-US" altLang="ja-JP" dirty="0"/>
              <a:t>s transactional and customer data in single location for offline analysis by marketers and site managers</a:t>
            </a:r>
            <a:r>
              <a:rPr lang="zh-TW" altLang="en-US" dirty="0">
                <a:solidFill>
                  <a:srgbClr val="FF0000"/>
                </a:solidFill>
                <a:latin typeface="Times New Roman" panose="02020603050405020304" pitchFamily="18" charset="0"/>
              </a:rPr>
              <a:t>收集公司的交易和客戶數據在單一位置，供營銷人員和網站管理員進行離線分析</a:t>
            </a:r>
            <a:endParaRPr lang="en-US" altLang="ja-JP" dirty="0"/>
          </a:p>
          <a:p>
            <a:r>
              <a:rPr lang="en-US" altLang="en-US" dirty="0"/>
              <a:t>Data mining:</a:t>
            </a:r>
            <a:r>
              <a:rPr lang="zh-TW" altLang="en-US" dirty="0">
                <a:solidFill>
                  <a:srgbClr val="FF0000"/>
                </a:solidFill>
                <a:latin typeface="Times New Roman" panose="02020603050405020304" pitchFamily="18" charset="0"/>
              </a:rPr>
              <a:t>數據挖掘：</a:t>
            </a:r>
            <a:endParaRPr lang="en-US" altLang="en-US" dirty="0"/>
          </a:p>
          <a:p>
            <a:pPr lvl="1"/>
            <a:r>
              <a:rPr lang="en-US" altLang="en-US" dirty="0"/>
              <a:t>Analytical techniques to find patterns in data, model behavior of customers, develop customer profiles</a:t>
            </a:r>
            <a:r>
              <a:rPr lang="zh-TW" altLang="en-US" dirty="0">
                <a:solidFill>
                  <a:srgbClr val="FF0000"/>
                </a:solidFill>
                <a:latin typeface="Times New Roman" panose="02020603050405020304" pitchFamily="18" charset="0"/>
              </a:rPr>
              <a:t>分析技術來查找數據模式，模擬客戶行為，開發客戶檔案</a:t>
            </a:r>
            <a:endParaRPr lang="en-US" altLang="en-US" dirty="0"/>
          </a:p>
          <a:p>
            <a:r>
              <a:rPr lang="en-US" altLang="en-US" dirty="0"/>
              <a:t>Query-driven data mining</a:t>
            </a:r>
            <a:r>
              <a:rPr lang="zh-TW" altLang="en-US" dirty="0">
                <a:solidFill>
                  <a:srgbClr val="FF0000"/>
                </a:solidFill>
                <a:latin typeface="Times New Roman" panose="02020603050405020304" pitchFamily="18" charset="0"/>
              </a:rPr>
              <a:t>查詢驅動的數據挖掘</a:t>
            </a:r>
            <a:endParaRPr lang="en-US" altLang="en-US" dirty="0"/>
          </a:p>
          <a:p>
            <a:r>
              <a:rPr lang="en-US" altLang="en-US" dirty="0"/>
              <a:t>Model-driven data mining</a:t>
            </a:r>
            <a:r>
              <a:rPr lang="zh-TW" altLang="en-US" dirty="0">
                <a:solidFill>
                  <a:srgbClr val="FF0000"/>
                </a:solidFill>
                <a:latin typeface="Times New Roman" panose="02020603050405020304" pitchFamily="18" charset="0"/>
              </a:rPr>
              <a:t>模型驅動的數據挖掘</a:t>
            </a:r>
            <a:endParaRPr lang="en-US" altLang="en-US" dirty="0"/>
          </a:p>
          <a:p>
            <a:r>
              <a:rPr lang="en-US" altLang="en-US" dirty="0"/>
              <a:t>Rule-based data mining</a:t>
            </a:r>
            <a:r>
              <a:rPr lang="zh-TW" altLang="en-US" dirty="0">
                <a:solidFill>
                  <a:srgbClr val="FF0000"/>
                </a:solidFill>
                <a:latin typeface="Times New Roman" panose="02020603050405020304" pitchFamily="18" charset="0"/>
              </a:rPr>
              <a:t>基於規則的數據挖掘</a:t>
            </a:r>
          </a:p>
        </p:txBody>
      </p:sp>
    </p:spTree>
    <p:extLst>
      <p:ext uri="{BB962C8B-B14F-4D97-AF65-F5344CB8AC3E}">
        <p14:creationId xmlns:p14="http://schemas.microsoft.com/office/powerpoint/2010/main" val="3808161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and the Challenge of Big </a:t>
            </a:r>
            <a:r>
              <a:rPr lang="en-US" dirty="0" smtClean="0"/>
              <a:t>Data</a:t>
            </a:r>
            <a:r>
              <a:rPr lang="zh-TW" altLang="en-US" dirty="0" smtClean="0"/>
              <a:t> </a:t>
            </a:r>
            <a:r>
              <a:rPr lang="en-US" altLang="zh-TW" dirty="0" err="1" smtClean="0">
                <a:solidFill>
                  <a:srgbClr val="FF0000"/>
                </a:solidFill>
              </a:rPr>
              <a:t>Hadoop</a:t>
            </a:r>
            <a:r>
              <a:rPr lang="zh-TW" altLang="en-US" dirty="0">
                <a:solidFill>
                  <a:srgbClr val="FF0000"/>
                </a:solidFill>
              </a:rPr>
              <a:t>和大數據的挑戰</a:t>
            </a:r>
            <a:endParaRPr lang="en-US" dirty="0"/>
          </a:p>
        </p:txBody>
      </p:sp>
      <p:sp>
        <p:nvSpPr>
          <p:cNvPr id="3" name="Content Placeholder 2"/>
          <p:cNvSpPr>
            <a:spLocks noGrp="1"/>
          </p:cNvSpPr>
          <p:nvPr>
            <p:ph idx="1"/>
          </p:nvPr>
        </p:nvSpPr>
        <p:spPr/>
        <p:txBody>
          <a:bodyPr/>
          <a:lstStyle/>
          <a:p>
            <a:r>
              <a:rPr lang="en-US" altLang="ja-JP" dirty="0"/>
              <a:t>Big data</a:t>
            </a:r>
            <a:r>
              <a:rPr lang="zh-TW" altLang="en-US" dirty="0">
                <a:solidFill>
                  <a:srgbClr val="FF0000"/>
                </a:solidFill>
                <a:latin typeface="Times New Roman" panose="02020603050405020304" pitchFamily="18" charset="0"/>
              </a:rPr>
              <a:t>大數據</a:t>
            </a:r>
            <a:endParaRPr lang="en-US" altLang="ja-JP" dirty="0"/>
          </a:p>
          <a:p>
            <a:pPr lvl="1"/>
            <a:r>
              <a:rPr lang="en-US" altLang="en-US" dirty="0"/>
              <a:t>Petabyte, </a:t>
            </a:r>
            <a:r>
              <a:rPr lang="en-US" altLang="en-US" dirty="0" err="1"/>
              <a:t>exabyte</a:t>
            </a:r>
            <a:r>
              <a:rPr lang="en-US" altLang="en-US" dirty="0"/>
              <a:t> </a:t>
            </a:r>
            <a:r>
              <a:rPr lang="en-US" altLang="en-US" dirty="0" smtClean="0"/>
              <a:t>range</a:t>
            </a:r>
            <a:r>
              <a:rPr lang="zh-TW" altLang="en-US" dirty="0" smtClean="0"/>
              <a:t> </a:t>
            </a:r>
            <a:r>
              <a:rPr lang="en-US" altLang="zh-TW" dirty="0" smtClean="0">
                <a:solidFill>
                  <a:srgbClr val="FF0000"/>
                </a:solidFill>
                <a:latin typeface="Times New Roman" panose="02020603050405020304" pitchFamily="18" charset="0"/>
              </a:rPr>
              <a:t>petabyte</a:t>
            </a:r>
            <a:r>
              <a:rPr lang="zh-TW" altLang="en-US" dirty="0">
                <a:solidFill>
                  <a:srgbClr val="FF0000"/>
                </a:solidFill>
                <a:latin typeface="Times New Roman" panose="02020603050405020304" pitchFamily="18" charset="0"/>
              </a:rPr>
              <a:t>，</a:t>
            </a:r>
            <a:r>
              <a:rPr lang="en-US" altLang="zh-TW" dirty="0">
                <a:solidFill>
                  <a:srgbClr val="FF0000"/>
                </a:solidFill>
                <a:latin typeface="Times New Roman" panose="02020603050405020304" pitchFamily="18" charset="0"/>
              </a:rPr>
              <a:t>exabyte</a:t>
            </a:r>
            <a:r>
              <a:rPr lang="zh-TW" altLang="en-US" dirty="0">
                <a:solidFill>
                  <a:srgbClr val="FF0000"/>
                </a:solidFill>
                <a:latin typeface="Times New Roman" panose="02020603050405020304" pitchFamily="18" charset="0"/>
              </a:rPr>
              <a:t>範圍</a:t>
            </a:r>
            <a:endParaRPr lang="en-US" altLang="en-US" dirty="0"/>
          </a:p>
          <a:p>
            <a:pPr lvl="1"/>
            <a:r>
              <a:rPr lang="en-US" altLang="en-US" dirty="0"/>
              <a:t>Web traffic, e-mail, social media, content</a:t>
            </a:r>
            <a:r>
              <a:rPr lang="zh-TW" altLang="en-US" dirty="0">
                <a:solidFill>
                  <a:srgbClr val="FF0000"/>
                </a:solidFill>
                <a:latin typeface="Times New Roman" panose="02020603050405020304" pitchFamily="18" charset="0"/>
              </a:rPr>
              <a:t>網絡流量，電子郵件，社交媒體，內容</a:t>
            </a:r>
            <a:endParaRPr lang="en-US" altLang="en-US" dirty="0"/>
          </a:p>
          <a:p>
            <a:pPr lvl="1"/>
            <a:r>
              <a:rPr lang="en-US" altLang="en-US" dirty="0"/>
              <a:t>Traditional DBMS unable to process the Internet of Things</a:t>
            </a:r>
            <a:r>
              <a:rPr lang="zh-TW" altLang="en-US" dirty="0">
                <a:solidFill>
                  <a:srgbClr val="FF0000"/>
                </a:solidFill>
                <a:latin typeface="Times New Roman" panose="02020603050405020304" pitchFamily="18" charset="0"/>
              </a:rPr>
              <a:t>傳統的</a:t>
            </a:r>
            <a:r>
              <a:rPr lang="en-US" altLang="zh-TW" dirty="0">
                <a:solidFill>
                  <a:srgbClr val="FF0000"/>
                </a:solidFill>
                <a:latin typeface="Times New Roman" panose="02020603050405020304" pitchFamily="18" charset="0"/>
              </a:rPr>
              <a:t>DBMS</a:t>
            </a:r>
            <a:r>
              <a:rPr lang="zh-TW" altLang="en-US" dirty="0">
                <a:solidFill>
                  <a:srgbClr val="FF0000"/>
                </a:solidFill>
                <a:latin typeface="Times New Roman" panose="02020603050405020304" pitchFamily="18" charset="0"/>
              </a:rPr>
              <a:t>無法處理物聯網</a:t>
            </a:r>
            <a:endParaRPr lang="en-US" altLang="en-US" dirty="0"/>
          </a:p>
          <a:p>
            <a:r>
              <a:rPr lang="en-US" altLang="en-US" dirty="0"/>
              <a:t>Hadoop</a:t>
            </a:r>
          </a:p>
          <a:p>
            <a:pPr lvl="1"/>
            <a:r>
              <a:rPr lang="en-US" altLang="en-US" dirty="0"/>
              <a:t>Open-source software framework</a:t>
            </a:r>
            <a:r>
              <a:rPr lang="zh-TW" altLang="en-US" dirty="0">
                <a:solidFill>
                  <a:srgbClr val="FF0000"/>
                </a:solidFill>
                <a:latin typeface="Times New Roman" panose="02020603050405020304" pitchFamily="18" charset="0"/>
              </a:rPr>
              <a:t>開源軟件框架</a:t>
            </a:r>
            <a:endParaRPr lang="en-US" altLang="en-US" dirty="0"/>
          </a:p>
          <a:p>
            <a:pPr lvl="1"/>
            <a:r>
              <a:rPr lang="en-US" altLang="en-US" dirty="0"/>
              <a:t>Processes any type of data, even unstructured</a:t>
            </a:r>
            <a:r>
              <a:rPr lang="zh-TW" altLang="en-US" dirty="0">
                <a:solidFill>
                  <a:srgbClr val="FF0000"/>
                </a:solidFill>
                <a:latin typeface="Times New Roman" panose="02020603050405020304" pitchFamily="18" charset="0"/>
              </a:rPr>
              <a:t>處理任何類型的數據，甚至是非結構化的</a:t>
            </a:r>
            <a:endParaRPr lang="en-US" altLang="en-US" dirty="0"/>
          </a:p>
          <a:p>
            <a:pPr lvl="1"/>
            <a:r>
              <a:rPr lang="en-US" altLang="en-US" dirty="0"/>
              <a:t>Distributed processing</a:t>
            </a:r>
            <a:r>
              <a:rPr lang="zh-TW" altLang="en-US" dirty="0">
                <a:solidFill>
                  <a:srgbClr val="FF0000"/>
                </a:solidFill>
                <a:latin typeface="Times New Roman" panose="02020603050405020304" pitchFamily="18" charset="0"/>
              </a:rPr>
              <a:t>分佈式處理</a:t>
            </a:r>
          </a:p>
        </p:txBody>
      </p:sp>
    </p:spTree>
    <p:extLst>
      <p:ext uri="{BB962C8B-B14F-4D97-AF65-F5344CB8AC3E}">
        <p14:creationId xmlns:p14="http://schemas.microsoft.com/office/powerpoint/2010/main" val="2032052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0263"/>
            <a:ext cx="8229600" cy="1097280"/>
          </a:xfrm>
        </p:spPr>
        <p:txBody>
          <a:bodyPr/>
          <a:lstStyle/>
          <a:p>
            <a:r>
              <a:rPr lang="en-US" dirty="0"/>
              <a:t>Marketing Automation and Customer Relationship Management (CRM) Systems</a:t>
            </a:r>
            <a:r>
              <a:rPr lang="zh-TW" altLang="en-US" sz="2800" dirty="0">
                <a:solidFill>
                  <a:srgbClr val="FF0000"/>
                </a:solidFill>
              </a:rPr>
              <a:t>營銷自動化和客戶關係管理（</a:t>
            </a:r>
            <a:r>
              <a:rPr lang="en-US" altLang="zh-TW" sz="2800" dirty="0">
                <a:solidFill>
                  <a:srgbClr val="FF0000"/>
                </a:solidFill>
              </a:rPr>
              <a:t>CRM</a:t>
            </a:r>
            <a:r>
              <a:rPr lang="zh-TW" altLang="en-US" sz="2800" dirty="0">
                <a:solidFill>
                  <a:srgbClr val="FF0000"/>
                </a:solidFill>
              </a:rPr>
              <a:t>）系統</a:t>
            </a:r>
            <a:endParaRPr lang="en-US" sz="2800" dirty="0"/>
          </a:p>
        </p:txBody>
      </p:sp>
      <p:sp>
        <p:nvSpPr>
          <p:cNvPr id="3" name="Content Placeholder 2"/>
          <p:cNvSpPr>
            <a:spLocks noGrp="1"/>
          </p:cNvSpPr>
          <p:nvPr>
            <p:ph idx="1"/>
          </p:nvPr>
        </p:nvSpPr>
        <p:spPr/>
        <p:txBody>
          <a:bodyPr/>
          <a:lstStyle/>
          <a:p>
            <a:r>
              <a:rPr lang="en-US" dirty="0"/>
              <a:t>Marketing automation systems</a:t>
            </a:r>
            <a:r>
              <a:rPr lang="zh-TW" altLang="en-US" dirty="0">
                <a:solidFill>
                  <a:srgbClr val="FF0000"/>
                </a:solidFill>
                <a:latin typeface="Times New Roman" panose="02020603050405020304" pitchFamily="18" charset="0"/>
              </a:rPr>
              <a:t>營銷自動化系統</a:t>
            </a:r>
            <a:endParaRPr lang="en-US" dirty="0"/>
          </a:p>
          <a:p>
            <a:pPr lvl="1"/>
            <a:r>
              <a:rPr lang="en-US" dirty="0"/>
              <a:t>Track steps in lead generation</a:t>
            </a:r>
            <a:r>
              <a:rPr lang="zh-TW" altLang="en-US" dirty="0">
                <a:solidFill>
                  <a:srgbClr val="FF0000"/>
                </a:solidFill>
                <a:latin typeface="Times New Roman" panose="02020603050405020304" pitchFamily="18" charset="0"/>
              </a:rPr>
              <a:t>跟踪領先一代的步驟</a:t>
            </a:r>
            <a:endParaRPr lang="en-US" dirty="0"/>
          </a:p>
          <a:p>
            <a:r>
              <a:rPr lang="en-US" dirty="0"/>
              <a:t>CRM </a:t>
            </a:r>
            <a:r>
              <a:rPr lang="en-US" dirty="0" err="1"/>
              <a:t>systems</a:t>
            </a:r>
            <a:r>
              <a:rPr lang="en-US" altLang="zh-TW" dirty="0" err="1">
                <a:solidFill>
                  <a:srgbClr val="FF0000"/>
                </a:solidFill>
                <a:latin typeface="Times New Roman" panose="02020603050405020304" pitchFamily="18" charset="0"/>
              </a:rPr>
              <a:t>CRM</a:t>
            </a:r>
            <a:r>
              <a:rPr lang="zh-TW" altLang="en-US" dirty="0">
                <a:solidFill>
                  <a:srgbClr val="FF0000"/>
                </a:solidFill>
                <a:latin typeface="Times New Roman" panose="02020603050405020304" pitchFamily="18" charset="0"/>
              </a:rPr>
              <a:t>系統</a:t>
            </a:r>
            <a:endParaRPr lang="en-US" dirty="0"/>
          </a:p>
          <a:p>
            <a:pPr lvl="1"/>
            <a:r>
              <a:rPr lang="en-US" dirty="0"/>
              <a:t>Manage relationship with customers once purchase is made</a:t>
            </a:r>
            <a:r>
              <a:rPr lang="zh-TW" altLang="en-US" dirty="0">
                <a:solidFill>
                  <a:srgbClr val="FF0000"/>
                </a:solidFill>
                <a:latin typeface="Times New Roman" panose="02020603050405020304" pitchFamily="18" charset="0"/>
              </a:rPr>
              <a:t>一旦購買，管理與客戶的關係</a:t>
            </a:r>
            <a:endParaRPr lang="en-US" dirty="0"/>
          </a:p>
          <a:p>
            <a:pPr lvl="1"/>
            <a:r>
              <a:rPr lang="en-US" dirty="0"/>
              <a:t>Create customer profiles</a:t>
            </a:r>
            <a:r>
              <a:rPr lang="zh-TW" altLang="en-US" dirty="0">
                <a:solidFill>
                  <a:srgbClr val="FF0000"/>
                </a:solidFill>
                <a:latin typeface="Times New Roman" panose="02020603050405020304" pitchFamily="18" charset="0"/>
              </a:rPr>
              <a:t>創建客戶資料</a:t>
            </a:r>
            <a:endParaRPr lang="en-US" dirty="0"/>
          </a:p>
          <a:p>
            <a:r>
              <a:rPr lang="en-US" dirty="0"/>
              <a:t>Customer data used to:</a:t>
            </a:r>
            <a:r>
              <a:rPr lang="zh-TW" altLang="en-US" dirty="0">
                <a:solidFill>
                  <a:srgbClr val="FF0000"/>
                </a:solidFill>
                <a:latin typeface="Times New Roman" panose="02020603050405020304" pitchFamily="18" charset="0"/>
              </a:rPr>
              <a:t>客戶數據用於：</a:t>
            </a:r>
            <a:endParaRPr lang="en-US" dirty="0"/>
          </a:p>
          <a:p>
            <a:pPr lvl="1"/>
            <a:r>
              <a:rPr lang="en-US" dirty="0"/>
              <a:t>Develop and sell additional products</a:t>
            </a:r>
            <a:r>
              <a:rPr lang="zh-TW" altLang="en-US" dirty="0">
                <a:solidFill>
                  <a:srgbClr val="FF0000"/>
                </a:solidFill>
                <a:latin typeface="Times New Roman" panose="02020603050405020304" pitchFamily="18" charset="0"/>
              </a:rPr>
              <a:t>開發和銷售其他產品</a:t>
            </a:r>
            <a:endParaRPr lang="en-US" dirty="0"/>
          </a:p>
          <a:p>
            <a:pPr lvl="1"/>
            <a:r>
              <a:rPr lang="en-US" dirty="0"/>
              <a:t>Identify profitable customers</a:t>
            </a:r>
            <a:r>
              <a:rPr lang="zh-TW" altLang="en-US" dirty="0">
                <a:solidFill>
                  <a:srgbClr val="FF0000"/>
                </a:solidFill>
                <a:latin typeface="Times New Roman" panose="02020603050405020304" pitchFamily="18" charset="0"/>
              </a:rPr>
              <a:t>確定有利可圖的客戶</a:t>
            </a:r>
            <a:endParaRPr lang="en-US" dirty="0"/>
          </a:p>
          <a:p>
            <a:pPr lvl="1"/>
            <a:r>
              <a:rPr lang="en-US" dirty="0"/>
              <a:t>Optimize service delivery, and so on</a:t>
            </a:r>
            <a:r>
              <a:rPr lang="zh-TW" altLang="en-US" dirty="0">
                <a:solidFill>
                  <a:srgbClr val="FF0000"/>
                </a:solidFill>
                <a:latin typeface="Times New Roman" panose="02020603050405020304" pitchFamily="18" charset="0"/>
              </a:rPr>
              <a:t>優化服務交付等</a:t>
            </a:r>
          </a:p>
        </p:txBody>
      </p:sp>
    </p:spTree>
    <p:extLst>
      <p:ext uri="{BB962C8B-B14F-4D97-AF65-F5344CB8AC3E}">
        <p14:creationId xmlns:p14="http://schemas.microsoft.com/office/powerpoint/2010/main" val="452912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6.10: A Customer Relationship Management System</a:t>
            </a:r>
          </a:p>
        </p:txBody>
      </p:sp>
      <p:sp>
        <p:nvSpPr>
          <p:cNvPr id="4" name="Text Placeholder 3"/>
          <p:cNvSpPr>
            <a:spLocks noGrp="1"/>
          </p:cNvSpPr>
          <p:nvPr>
            <p:ph type="body" sz="quarter" idx="13"/>
          </p:nvPr>
        </p:nvSpPr>
        <p:spPr/>
        <p:txBody>
          <a:bodyPr/>
          <a:lstStyle/>
          <a:p>
            <a:endParaRPr lang="en-US" dirty="0"/>
          </a:p>
        </p:txBody>
      </p:sp>
      <p:pic>
        <p:nvPicPr>
          <p:cNvPr id="8" name="Picture 7" descr="Figure 6.10 illustrates the elements and processes of a CRM system."/>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4000" y="1301985"/>
            <a:ext cx="6271750"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 xmlns:a16="http://schemas.microsoft.com/office/drawing/2014/main" id="{C8117E23-7AA4-4EE3-AE99-190E394DA413}"/>
              </a:ext>
            </a:extLst>
          </p:cNvPr>
          <p:cNvSpPr/>
          <p:nvPr/>
        </p:nvSpPr>
        <p:spPr>
          <a:xfrm>
            <a:off x="-72093" y="1663189"/>
            <a:ext cx="2737976" cy="646331"/>
          </a:xfrm>
          <a:prstGeom prst="rect">
            <a:avLst/>
          </a:prstGeom>
        </p:spPr>
        <p:txBody>
          <a:bodyPr wrap="square">
            <a:spAutoFit/>
          </a:bodyPr>
          <a:lstStyle/>
          <a:p>
            <a:r>
              <a:rPr lang="zh-TW" altLang="en-US" dirty="0">
                <a:solidFill>
                  <a:srgbClr val="FF0000"/>
                </a:solidFill>
              </a:rPr>
              <a:t>商業智能數據挖掘分析和報告建模</a:t>
            </a:r>
          </a:p>
        </p:txBody>
      </p:sp>
      <p:sp>
        <p:nvSpPr>
          <p:cNvPr id="5" name="矩形 4">
            <a:extLst>
              <a:ext uri="{FF2B5EF4-FFF2-40B4-BE49-F238E27FC236}">
                <a16:creationId xmlns="" xmlns:a16="http://schemas.microsoft.com/office/drawing/2014/main" id="{16DD118E-DA51-4FF0-B144-FB998B9B4975}"/>
              </a:ext>
            </a:extLst>
          </p:cNvPr>
          <p:cNvSpPr/>
          <p:nvPr/>
        </p:nvSpPr>
        <p:spPr>
          <a:xfrm>
            <a:off x="155391" y="2647861"/>
            <a:ext cx="2283009" cy="646331"/>
          </a:xfrm>
          <a:prstGeom prst="rect">
            <a:avLst/>
          </a:prstGeom>
        </p:spPr>
        <p:txBody>
          <a:bodyPr wrap="square">
            <a:spAutoFit/>
          </a:bodyPr>
          <a:lstStyle/>
          <a:p>
            <a:r>
              <a:rPr lang="zh-TW" altLang="en-US" dirty="0">
                <a:solidFill>
                  <a:srgbClr val="FF0000"/>
                </a:solidFill>
              </a:rPr>
              <a:t>數據匯總數據清理客戶數據庫數據倉庫</a:t>
            </a:r>
          </a:p>
        </p:txBody>
      </p:sp>
      <p:sp>
        <p:nvSpPr>
          <p:cNvPr id="6" name="矩形 5">
            <a:extLst>
              <a:ext uri="{FF2B5EF4-FFF2-40B4-BE49-F238E27FC236}">
                <a16:creationId xmlns="" xmlns:a16="http://schemas.microsoft.com/office/drawing/2014/main" id="{C0602B33-A1DA-4601-8AC8-E17468FEB4DE}"/>
              </a:ext>
            </a:extLst>
          </p:cNvPr>
          <p:cNvSpPr/>
          <p:nvPr/>
        </p:nvSpPr>
        <p:spPr>
          <a:xfrm>
            <a:off x="50400" y="3624944"/>
            <a:ext cx="2492990" cy="369332"/>
          </a:xfrm>
          <a:prstGeom prst="rect">
            <a:avLst/>
          </a:prstGeom>
        </p:spPr>
        <p:txBody>
          <a:bodyPr wrap="none">
            <a:spAutoFit/>
          </a:bodyPr>
          <a:lstStyle/>
          <a:p>
            <a:r>
              <a:rPr lang="zh-TW" altLang="en-US" dirty="0">
                <a:solidFill>
                  <a:srgbClr val="FF0000"/>
                </a:solidFill>
              </a:rPr>
              <a:t>交易處理操作日期收集</a:t>
            </a:r>
          </a:p>
        </p:txBody>
      </p:sp>
      <p:sp>
        <p:nvSpPr>
          <p:cNvPr id="7" name="矩形 6">
            <a:extLst>
              <a:ext uri="{FF2B5EF4-FFF2-40B4-BE49-F238E27FC236}">
                <a16:creationId xmlns="" xmlns:a16="http://schemas.microsoft.com/office/drawing/2014/main" id="{D459BB82-9503-4180-812C-CE6AA38455D7}"/>
              </a:ext>
            </a:extLst>
          </p:cNvPr>
          <p:cNvSpPr/>
          <p:nvPr/>
        </p:nvSpPr>
        <p:spPr>
          <a:xfrm>
            <a:off x="5151936" y="2978613"/>
            <a:ext cx="3107331" cy="646331"/>
          </a:xfrm>
          <a:prstGeom prst="rect">
            <a:avLst/>
          </a:prstGeom>
        </p:spPr>
        <p:txBody>
          <a:bodyPr wrap="square">
            <a:spAutoFit/>
          </a:bodyPr>
          <a:lstStyle/>
          <a:p>
            <a:r>
              <a:rPr lang="zh-TW" altLang="en-US" dirty="0">
                <a:solidFill>
                  <a:srgbClr val="FF0000"/>
                </a:solidFill>
              </a:rPr>
              <a:t>再營銷活動管理廣告活動管理行為定位</a:t>
            </a:r>
          </a:p>
        </p:txBody>
      </p:sp>
      <p:sp>
        <p:nvSpPr>
          <p:cNvPr id="9" name="矩形 8">
            <a:extLst>
              <a:ext uri="{FF2B5EF4-FFF2-40B4-BE49-F238E27FC236}">
                <a16:creationId xmlns="" xmlns:a16="http://schemas.microsoft.com/office/drawing/2014/main" id="{4B770D4C-94DD-434C-ABA9-E85D312872D3}"/>
              </a:ext>
            </a:extLst>
          </p:cNvPr>
          <p:cNvSpPr/>
          <p:nvPr/>
        </p:nvSpPr>
        <p:spPr>
          <a:xfrm>
            <a:off x="2438399" y="5361575"/>
            <a:ext cx="5252899" cy="369332"/>
          </a:xfrm>
          <a:prstGeom prst="rect">
            <a:avLst/>
          </a:prstGeom>
        </p:spPr>
        <p:txBody>
          <a:bodyPr wrap="square">
            <a:spAutoFit/>
          </a:bodyPr>
          <a:lstStyle/>
          <a:p>
            <a:r>
              <a:rPr lang="zh-TW" altLang="en-US" dirty="0">
                <a:solidFill>
                  <a:srgbClr val="FF0000"/>
                </a:solidFill>
              </a:rPr>
              <a:t>銷售隊伍  網頁     店鋪       社交網址         郵寄</a:t>
            </a:r>
          </a:p>
        </p:txBody>
      </p:sp>
      <p:sp>
        <p:nvSpPr>
          <p:cNvPr id="10" name="矩形 9">
            <a:extLst>
              <a:ext uri="{FF2B5EF4-FFF2-40B4-BE49-F238E27FC236}">
                <a16:creationId xmlns="" xmlns:a16="http://schemas.microsoft.com/office/drawing/2014/main" id="{C0464F9B-AE5A-4D51-928C-5CC8CE5FA13B}"/>
              </a:ext>
            </a:extLst>
          </p:cNvPr>
          <p:cNvSpPr/>
          <p:nvPr/>
        </p:nvSpPr>
        <p:spPr>
          <a:xfrm>
            <a:off x="1452701" y="5368160"/>
            <a:ext cx="646331" cy="369332"/>
          </a:xfrm>
          <a:prstGeom prst="rect">
            <a:avLst/>
          </a:prstGeom>
        </p:spPr>
        <p:txBody>
          <a:bodyPr wrap="none">
            <a:spAutoFit/>
          </a:bodyPr>
          <a:lstStyle/>
          <a:p>
            <a:r>
              <a:rPr lang="zh-TW" altLang="en-US" dirty="0">
                <a:solidFill>
                  <a:srgbClr val="FF0000"/>
                </a:solidFill>
              </a:rPr>
              <a:t>電話</a:t>
            </a:r>
          </a:p>
        </p:txBody>
      </p:sp>
    </p:spTree>
    <p:extLst>
      <p:ext uri="{BB962C8B-B14F-4D97-AF65-F5344CB8AC3E}">
        <p14:creationId xmlns:p14="http://schemas.microsoft.com/office/powerpoint/2010/main" val="2446150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1" y="152400"/>
            <a:ext cx="8229600" cy="609600"/>
          </a:xfrm>
        </p:spPr>
        <p:txBody>
          <a:bodyPr/>
          <a:lstStyle/>
          <a:p>
            <a:r>
              <a:rPr lang="en-US" dirty="0"/>
              <a:t>Online Marketing Metrics: </a:t>
            </a:r>
            <a:r>
              <a:rPr lang="en-US" dirty="0" smtClean="0"/>
              <a:t>Lexicon</a:t>
            </a:r>
            <a:r>
              <a:rPr lang="zh-TW" altLang="en-US" dirty="0" smtClean="0">
                <a:solidFill>
                  <a:srgbClr val="FF0000"/>
                </a:solidFill>
              </a:rPr>
              <a:t>詞彙</a:t>
            </a:r>
            <a:endParaRPr lang="en-US" dirty="0"/>
          </a:p>
        </p:txBody>
      </p:sp>
      <p:sp>
        <p:nvSpPr>
          <p:cNvPr id="3" name="Content Placeholder 2"/>
          <p:cNvSpPr>
            <a:spLocks noGrp="1"/>
          </p:cNvSpPr>
          <p:nvPr>
            <p:ph idx="1"/>
          </p:nvPr>
        </p:nvSpPr>
        <p:spPr>
          <a:xfrm>
            <a:off x="478971" y="762000"/>
            <a:ext cx="8229600" cy="4525963"/>
          </a:xfrm>
        </p:spPr>
        <p:txBody>
          <a:bodyPr/>
          <a:lstStyle/>
          <a:p>
            <a:r>
              <a:rPr lang="en-US" dirty="0"/>
              <a:t>Audience size/market share </a:t>
            </a:r>
            <a:r>
              <a:rPr lang="en-US" dirty="0" smtClean="0"/>
              <a:t>metrics</a:t>
            </a:r>
            <a:r>
              <a:rPr lang="zh-TW" altLang="en-US" dirty="0" smtClean="0">
                <a:solidFill>
                  <a:srgbClr val="FF0000"/>
                </a:solidFill>
                <a:latin typeface="Times New Roman" panose="02020603050405020304" pitchFamily="18" charset="0"/>
              </a:rPr>
              <a:t>觀眾</a:t>
            </a:r>
            <a:r>
              <a:rPr lang="zh-TW" altLang="en-US" dirty="0">
                <a:solidFill>
                  <a:srgbClr val="FF0000"/>
                </a:solidFill>
                <a:latin typeface="Times New Roman" panose="02020603050405020304" pitchFamily="18" charset="0"/>
              </a:rPr>
              <a:t>規模</a:t>
            </a:r>
            <a:r>
              <a:rPr lang="en-US" altLang="zh-TW" dirty="0">
                <a:solidFill>
                  <a:srgbClr val="FF0000"/>
                </a:solidFill>
                <a:latin typeface="Times New Roman" panose="02020603050405020304" pitchFamily="18" charset="0"/>
              </a:rPr>
              <a:t>/</a:t>
            </a:r>
            <a:r>
              <a:rPr lang="zh-TW" altLang="en-US" dirty="0">
                <a:solidFill>
                  <a:srgbClr val="FF0000"/>
                </a:solidFill>
                <a:latin typeface="Times New Roman" panose="02020603050405020304" pitchFamily="18" charset="0"/>
              </a:rPr>
              <a:t>市場份額指標</a:t>
            </a:r>
            <a:endParaRPr lang="en-US" dirty="0"/>
          </a:p>
          <a:p>
            <a:pPr lvl="1"/>
            <a:r>
              <a:rPr lang="en-US" dirty="0"/>
              <a:t>E.g., impressions, click-through rate (CTR), page views, viewability rate, stickiness, loyalty, reach, recency</a:t>
            </a:r>
            <a:r>
              <a:rPr lang="zh-TW" altLang="en-US" dirty="0">
                <a:solidFill>
                  <a:srgbClr val="FF0000"/>
                </a:solidFill>
                <a:latin typeface="Times New Roman" panose="02020603050405020304" pitchFamily="18" charset="0"/>
              </a:rPr>
              <a:t>例如，展示次數，點擊率（</a:t>
            </a:r>
            <a:r>
              <a:rPr lang="en-US" altLang="zh-TW" dirty="0">
                <a:solidFill>
                  <a:srgbClr val="FF0000"/>
                </a:solidFill>
                <a:latin typeface="Times New Roman" panose="02020603050405020304" pitchFamily="18" charset="0"/>
              </a:rPr>
              <a:t>CTR</a:t>
            </a:r>
            <a:r>
              <a:rPr lang="zh-TW" altLang="en-US" dirty="0">
                <a:solidFill>
                  <a:srgbClr val="FF0000"/>
                </a:solidFill>
                <a:latin typeface="Times New Roman" panose="02020603050405020304" pitchFamily="18" charset="0"/>
              </a:rPr>
              <a:t>），網頁瀏覽量，可見率，粘性，忠誠度，覆蓋面，新近</a:t>
            </a:r>
            <a:r>
              <a:rPr lang="zh-TW" altLang="en-US" dirty="0" smtClean="0">
                <a:solidFill>
                  <a:srgbClr val="FF0000"/>
                </a:solidFill>
                <a:latin typeface="Times New Roman" panose="02020603050405020304" pitchFamily="18" charset="0"/>
              </a:rPr>
              <a:t>程度</a:t>
            </a:r>
            <a:endParaRPr lang="en-US" dirty="0" smtClean="0"/>
          </a:p>
          <a:p>
            <a:r>
              <a:rPr lang="en-US" dirty="0" smtClean="0"/>
              <a:t>Conversion to customer metrics</a:t>
            </a:r>
            <a:r>
              <a:rPr lang="zh-TW" altLang="en-US" dirty="0" smtClean="0">
                <a:solidFill>
                  <a:srgbClr val="FF0000"/>
                </a:solidFill>
                <a:latin typeface="Times New Roman" panose="02020603050405020304" pitchFamily="18" charset="0"/>
              </a:rPr>
              <a:t>轉換為客戶指標</a:t>
            </a:r>
          </a:p>
          <a:p>
            <a:pPr lvl="1"/>
            <a:r>
              <a:rPr lang="en-US" dirty="0" smtClean="0"/>
              <a:t>E.g</a:t>
            </a:r>
            <a:r>
              <a:rPr lang="en-US" dirty="0"/>
              <a:t>., acquisition rate, conversion rate, browse-to-buy ratio, cart conversion rate, abandonment rate</a:t>
            </a:r>
            <a:r>
              <a:rPr lang="zh-TW" altLang="en-US" dirty="0">
                <a:solidFill>
                  <a:srgbClr val="FF0000"/>
                </a:solidFill>
                <a:latin typeface="Times New Roman" panose="02020603050405020304" pitchFamily="18" charset="0"/>
              </a:rPr>
              <a:t>例如收購率，轉換率，瀏覽購買比率，購物車轉換率，放棄率</a:t>
            </a:r>
            <a:endParaRPr lang="en-US" dirty="0"/>
          </a:p>
          <a:p>
            <a:r>
              <a:rPr lang="en-US" dirty="0"/>
              <a:t>Video ad metrics</a:t>
            </a:r>
            <a:r>
              <a:rPr lang="zh-TW" altLang="en-US" dirty="0">
                <a:solidFill>
                  <a:srgbClr val="FF0000"/>
                </a:solidFill>
                <a:latin typeface="Times New Roman" panose="02020603050405020304" pitchFamily="18" charset="0"/>
              </a:rPr>
              <a:t>視頻廣告指標</a:t>
            </a:r>
            <a:endParaRPr lang="en-US" dirty="0"/>
          </a:p>
          <a:p>
            <a:pPr lvl="1"/>
            <a:r>
              <a:rPr lang="en-US" dirty="0"/>
              <a:t>E.g., view time, completion rate</a:t>
            </a:r>
            <a:r>
              <a:rPr lang="zh-TW" altLang="en-US" dirty="0">
                <a:solidFill>
                  <a:srgbClr val="FF0000"/>
                </a:solidFill>
                <a:latin typeface="Times New Roman" panose="02020603050405020304" pitchFamily="18" charset="0"/>
              </a:rPr>
              <a:t>例如，查看時間，完成率</a:t>
            </a:r>
            <a:endParaRPr lang="en-US" dirty="0"/>
          </a:p>
          <a:p>
            <a:r>
              <a:rPr lang="en-US" dirty="0"/>
              <a:t>E-mail campaign metrics</a:t>
            </a:r>
            <a:r>
              <a:rPr lang="zh-TW" altLang="en-US" dirty="0">
                <a:solidFill>
                  <a:srgbClr val="FF0000"/>
                </a:solidFill>
                <a:latin typeface="Times New Roman" panose="02020603050405020304" pitchFamily="18" charset="0"/>
              </a:rPr>
              <a:t>電子郵件活動指標</a:t>
            </a:r>
            <a:endParaRPr lang="en-US" dirty="0"/>
          </a:p>
          <a:p>
            <a:pPr lvl="1"/>
            <a:r>
              <a:rPr lang="en-US" dirty="0"/>
              <a:t>E.g., open rate, delivery rate, click-through rate, bounce-back rate</a:t>
            </a:r>
            <a:r>
              <a:rPr lang="zh-TW" altLang="en-US" dirty="0">
                <a:solidFill>
                  <a:srgbClr val="FF0000"/>
                </a:solidFill>
                <a:latin typeface="Times New Roman" panose="02020603050405020304" pitchFamily="18" charset="0"/>
              </a:rPr>
              <a:t>例如，開放匯率，交割匯率，點擊率，反彈匯率</a:t>
            </a:r>
          </a:p>
        </p:txBody>
      </p:sp>
    </p:spTree>
    <p:extLst>
      <p:ext uri="{BB962C8B-B14F-4D97-AF65-F5344CB8AC3E}">
        <p14:creationId xmlns:p14="http://schemas.microsoft.com/office/powerpoint/2010/main" val="2410661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6.11: An Online Consumer Purchasing </a:t>
            </a:r>
            <a:r>
              <a:rPr lang="en-US" dirty="0" smtClean="0"/>
              <a:t>Model</a:t>
            </a:r>
            <a:r>
              <a:rPr lang="zh-TW" altLang="en-US" dirty="0">
                <a:solidFill>
                  <a:srgbClr val="00B050"/>
                </a:solidFill>
              </a:rPr>
              <a:t>在線消費者購買模式</a:t>
            </a:r>
            <a:endParaRPr lang="en-US" dirty="0">
              <a:solidFill>
                <a:srgbClr val="00B050"/>
              </a:solidFill>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6.11 illustrates the online consumer purchasing model."/>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18976" y="1157028"/>
            <a:ext cx="6048623" cy="547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 xmlns:a16="http://schemas.microsoft.com/office/drawing/2014/main" id="{DE9675F4-B8C5-4E89-8A8F-99A97B9A5F4C}"/>
              </a:ext>
            </a:extLst>
          </p:cNvPr>
          <p:cNvSpPr txBox="1"/>
          <p:nvPr/>
        </p:nvSpPr>
        <p:spPr>
          <a:xfrm>
            <a:off x="2133600" y="1920895"/>
            <a:ext cx="6248400" cy="3016210"/>
          </a:xfrm>
          <a:prstGeom prst="rect">
            <a:avLst/>
          </a:prstGeom>
          <a:noFill/>
        </p:spPr>
        <p:txBody>
          <a:bodyPr wrap="square" rtlCol="0">
            <a:spAutoFit/>
          </a:bodyPr>
          <a:lstStyle/>
          <a:p>
            <a:r>
              <a:rPr lang="zh-TW" altLang="en-US" sz="2000" dirty="0">
                <a:solidFill>
                  <a:srgbClr val="FF0000"/>
                </a:solidFill>
              </a:rPr>
              <a:t>察覺       搜尋     計算選擇   採購  購買後的行為</a:t>
            </a:r>
            <a:endParaRPr lang="en-US" altLang="zh-TW" sz="2000" dirty="0">
              <a:solidFill>
                <a:srgbClr val="FF0000"/>
              </a:solidFill>
            </a:endParaRPr>
          </a:p>
          <a:p>
            <a:endParaRPr lang="en-US" altLang="zh-TW" sz="2000" dirty="0">
              <a:solidFill>
                <a:srgbClr val="FF0000"/>
              </a:solidFill>
            </a:endParaRPr>
          </a:p>
          <a:p>
            <a:endParaRPr lang="en-US" altLang="zh-TW" sz="2000" dirty="0">
              <a:solidFill>
                <a:srgbClr val="FF0000"/>
              </a:solidFill>
            </a:endParaRPr>
          </a:p>
          <a:p>
            <a:r>
              <a:rPr lang="zh-TW" altLang="en-US" sz="2000" dirty="0">
                <a:solidFill>
                  <a:srgbClr val="FF0000"/>
                </a:solidFill>
              </a:rPr>
              <a:t>          市場溝通</a:t>
            </a:r>
            <a:endParaRPr lang="en-US" altLang="zh-TW" sz="2000" dirty="0">
              <a:solidFill>
                <a:srgbClr val="FF0000"/>
              </a:solidFill>
            </a:endParaRPr>
          </a:p>
          <a:p>
            <a:endParaRPr lang="en-US" altLang="zh-TW" sz="600" dirty="0">
              <a:solidFill>
                <a:srgbClr val="FF0000"/>
              </a:solidFill>
            </a:endParaRPr>
          </a:p>
          <a:p>
            <a:r>
              <a:rPr lang="zh-TW" altLang="en-US" sz="2000" dirty="0">
                <a:solidFill>
                  <a:srgbClr val="FF0000"/>
                </a:solidFill>
              </a:rPr>
              <a:t>           </a:t>
            </a:r>
            <a:r>
              <a:rPr lang="zh-TW" altLang="en-US" sz="1200" dirty="0">
                <a:solidFill>
                  <a:srgbClr val="FF0000"/>
                </a:solidFill>
              </a:rPr>
              <a:t>搜尋引擎   </a:t>
            </a:r>
            <a:endParaRPr lang="en-US" altLang="zh-TW" sz="1200" dirty="0">
              <a:solidFill>
                <a:srgbClr val="FF0000"/>
              </a:solidFill>
            </a:endParaRPr>
          </a:p>
          <a:p>
            <a:r>
              <a:rPr lang="zh-TW" altLang="en-US" sz="1200" dirty="0">
                <a:solidFill>
                  <a:srgbClr val="FF0000"/>
                </a:solidFill>
              </a:rPr>
              <a:t>               廣告顯示  網站點擊                       網站瀏覽   獲得</a:t>
            </a:r>
            <a:endParaRPr lang="en-US" altLang="zh-TW" sz="1200" dirty="0">
              <a:solidFill>
                <a:srgbClr val="FF0000"/>
              </a:solidFill>
            </a:endParaRPr>
          </a:p>
          <a:p>
            <a:r>
              <a:rPr lang="zh-TW" altLang="en-US" sz="1200" dirty="0">
                <a:solidFill>
                  <a:srgbClr val="FF0000"/>
                </a:solidFill>
              </a:rPr>
              <a:t>               郵件 </a:t>
            </a:r>
            <a:r>
              <a:rPr lang="en-US" altLang="zh-TW" sz="1200" dirty="0">
                <a:solidFill>
                  <a:srgbClr val="FF0000"/>
                </a:solidFill>
              </a:rPr>
              <a:t>		</a:t>
            </a:r>
            <a:r>
              <a:rPr lang="zh-TW" altLang="en-US" sz="1200" dirty="0">
                <a:solidFill>
                  <a:srgbClr val="FF0000"/>
                </a:solidFill>
              </a:rPr>
              <a:t>    粘性</a:t>
            </a:r>
            <a:endParaRPr lang="en-US" altLang="zh-TW" sz="1200" dirty="0">
              <a:solidFill>
                <a:srgbClr val="FF0000"/>
              </a:solidFill>
            </a:endParaRPr>
          </a:p>
          <a:p>
            <a:r>
              <a:rPr lang="zh-TW" altLang="en-US" sz="1200" dirty="0">
                <a:solidFill>
                  <a:srgbClr val="FF0000"/>
                </a:solidFill>
              </a:rPr>
              <a:t>               子公司 </a:t>
            </a:r>
            <a:r>
              <a:rPr lang="en-US" altLang="zh-TW" sz="1200" dirty="0">
                <a:solidFill>
                  <a:srgbClr val="FF0000"/>
                </a:solidFill>
              </a:rPr>
              <a:t>		</a:t>
            </a:r>
            <a:r>
              <a:rPr lang="zh-TW" altLang="en-US" sz="1200" dirty="0">
                <a:solidFill>
                  <a:srgbClr val="FF0000"/>
                </a:solidFill>
              </a:rPr>
              <a:t>   現場設計    轉變</a:t>
            </a:r>
            <a:r>
              <a:rPr lang="en-US" altLang="zh-TW" sz="1200" dirty="0">
                <a:solidFill>
                  <a:srgbClr val="FF0000"/>
                </a:solidFill>
              </a:rPr>
              <a:t>		</a:t>
            </a:r>
          </a:p>
          <a:p>
            <a:r>
              <a:rPr lang="zh-TW" altLang="en-US" sz="1200" dirty="0">
                <a:solidFill>
                  <a:srgbClr val="FF0000"/>
                </a:solidFill>
              </a:rPr>
              <a:t>                 社交網站</a:t>
            </a:r>
            <a:endParaRPr lang="en-US" altLang="zh-TW" sz="1200" dirty="0">
              <a:solidFill>
                <a:srgbClr val="FF0000"/>
              </a:solidFill>
            </a:endParaRPr>
          </a:p>
          <a:p>
            <a:r>
              <a:rPr lang="zh-TW" altLang="en-US" sz="1200" dirty="0">
                <a:solidFill>
                  <a:srgbClr val="FF0000"/>
                </a:solidFill>
              </a:rPr>
              <a:t>                 部落格</a:t>
            </a:r>
            <a:endParaRPr lang="en-US" altLang="zh-TW" sz="1200" dirty="0">
              <a:solidFill>
                <a:srgbClr val="FF0000"/>
              </a:solidFill>
            </a:endParaRPr>
          </a:p>
          <a:p>
            <a:r>
              <a:rPr lang="zh-TW" altLang="en-US" sz="1200" dirty="0">
                <a:solidFill>
                  <a:srgbClr val="FF0000"/>
                </a:solidFill>
              </a:rPr>
              <a:t>                 手機廣告</a:t>
            </a:r>
            <a:endParaRPr lang="en-US" altLang="zh-TW" sz="1200" dirty="0">
              <a:solidFill>
                <a:srgbClr val="FF0000"/>
              </a:solidFill>
            </a:endParaRPr>
          </a:p>
          <a:p>
            <a:r>
              <a:rPr lang="zh-TW" altLang="en-US" sz="1200" dirty="0">
                <a:solidFill>
                  <a:srgbClr val="FF0000"/>
                </a:solidFill>
              </a:rPr>
              <a:t>                 行動軟件</a:t>
            </a:r>
            <a:endParaRPr lang="zh-TW" altLang="en-US" sz="2000" dirty="0">
              <a:solidFill>
                <a:srgbClr val="FF0000"/>
              </a:solidFill>
            </a:endParaRPr>
          </a:p>
        </p:txBody>
      </p:sp>
    </p:spTree>
    <p:extLst>
      <p:ext uri="{BB962C8B-B14F-4D97-AF65-F5344CB8AC3E}">
        <p14:creationId xmlns:p14="http://schemas.microsoft.com/office/powerpoint/2010/main" val="1725683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Well Does Online Advertising Work</a:t>
            </a:r>
            <a:r>
              <a:rPr lang="en-US" dirty="0" smtClean="0"/>
              <a:t>?</a:t>
            </a:r>
            <a:br>
              <a:rPr lang="en-US" dirty="0" smtClean="0"/>
            </a:br>
            <a:r>
              <a:rPr lang="zh-TW" altLang="en-US" dirty="0" smtClean="0">
                <a:solidFill>
                  <a:srgbClr val="FF0000"/>
                </a:solidFill>
              </a:rPr>
              <a:t>在</a:t>
            </a:r>
            <a:r>
              <a:rPr lang="zh-TW" altLang="en-US" dirty="0">
                <a:solidFill>
                  <a:srgbClr val="FF0000"/>
                </a:solidFill>
              </a:rPr>
              <a:t>線廣告的效果如何？</a:t>
            </a:r>
            <a:endParaRPr lang="en-US" dirty="0"/>
          </a:p>
        </p:txBody>
      </p:sp>
      <p:sp>
        <p:nvSpPr>
          <p:cNvPr id="3" name="Content Placeholder 2"/>
          <p:cNvSpPr>
            <a:spLocks noGrp="1"/>
          </p:cNvSpPr>
          <p:nvPr>
            <p:ph idx="1"/>
          </p:nvPr>
        </p:nvSpPr>
        <p:spPr>
          <a:xfrm>
            <a:off x="478971" y="1312652"/>
            <a:ext cx="8229600" cy="4525963"/>
          </a:xfrm>
        </p:spPr>
        <p:txBody>
          <a:bodyPr/>
          <a:lstStyle/>
          <a:p>
            <a:r>
              <a:rPr lang="en-US" sz="2400" dirty="0"/>
              <a:t>Use ROI to measure ad campaign</a:t>
            </a:r>
            <a:r>
              <a:rPr lang="zh-TW" altLang="en-US" sz="2400" dirty="0">
                <a:solidFill>
                  <a:srgbClr val="FF0000"/>
                </a:solidFill>
                <a:latin typeface="Times New Roman" panose="02020603050405020304" pitchFamily="18" charset="0"/>
              </a:rPr>
              <a:t>使用投資回報率來衡量廣告活動</a:t>
            </a:r>
            <a:endParaRPr lang="en-US" sz="2400" dirty="0"/>
          </a:p>
          <a:p>
            <a:r>
              <a:rPr lang="en-US" sz="2400" dirty="0"/>
              <a:t>Difficulty of cross-platform attribution</a:t>
            </a:r>
            <a:r>
              <a:rPr lang="zh-TW" altLang="en-US" sz="2400" dirty="0">
                <a:solidFill>
                  <a:srgbClr val="FF0000"/>
                </a:solidFill>
                <a:latin typeface="Times New Roman" panose="02020603050405020304" pitchFamily="18" charset="0"/>
              </a:rPr>
              <a:t>跨平台歸因的困難</a:t>
            </a:r>
            <a:endParaRPr lang="en-US" sz="2400" dirty="0"/>
          </a:p>
          <a:p>
            <a:r>
              <a:rPr lang="en-US" sz="2400" dirty="0"/>
              <a:t>Highest click-through rates: Search engine ads, permission e-mail campaigns</a:t>
            </a:r>
            <a:r>
              <a:rPr lang="zh-TW" altLang="en-US" sz="2400" dirty="0">
                <a:solidFill>
                  <a:srgbClr val="FF0000"/>
                </a:solidFill>
                <a:latin typeface="Times New Roman" panose="02020603050405020304" pitchFamily="18" charset="0"/>
              </a:rPr>
              <a:t>最高的點擊率：搜索引擎廣告，許可電子郵件活動</a:t>
            </a:r>
            <a:endParaRPr lang="en-US" sz="2400" dirty="0"/>
          </a:p>
          <a:p>
            <a:r>
              <a:rPr lang="en-US" sz="2400" dirty="0"/>
              <a:t>Online channels compare favorably with traditional</a:t>
            </a:r>
            <a:r>
              <a:rPr lang="zh-TW" altLang="en-US" sz="2400" dirty="0">
                <a:solidFill>
                  <a:srgbClr val="FF0000"/>
                </a:solidFill>
                <a:latin typeface="Times New Roman" panose="02020603050405020304" pitchFamily="18" charset="0"/>
              </a:rPr>
              <a:t>在線渠道與傳統產品相比毫不遜色</a:t>
            </a:r>
            <a:endParaRPr lang="en-US" sz="2400" dirty="0"/>
          </a:p>
          <a:p>
            <a:r>
              <a:rPr lang="en-US" sz="2400" dirty="0"/>
              <a:t>Most powerful marketing campaigns use multiple channels, including online, catalog, TV, radio, newspapers, stores</a:t>
            </a:r>
            <a:r>
              <a:rPr lang="zh-TW" altLang="en-US" sz="2400" dirty="0">
                <a:solidFill>
                  <a:srgbClr val="FF0000"/>
                </a:solidFill>
                <a:latin typeface="Times New Roman" panose="02020603050405020304" pitchFamily="18" charset="0"/>
              </a:rPr>
              <a:t>最強大的營銷活動使用多種渠道，包括在線，目錄，電視，廣播，報紙，商店</a:t>
            </a:r>
          </a:p>
        </p:txBody>
      </p:sp>
    </p:spTree>
    <p:extLst>
      <p:ext uri="{BB962C8B-B14F-4D97-AF65-F5344CB8AC3E}">
        <p14:creationId xmlns:p14="http://schemas.microsoft.com/office/powerpoint/2010/main" val="3707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Consumers Online: The Internet </a:t>
            </a:r>
            <a:br>
              <a:rPr lang="en-US" dirty="0"/>
            </a:br>
            <a:r>
              <a:rPr lang="en-US" dirty="0"/>
              <a:t>Audience and Consumer Behavior (1 of 3)</a:t>
            </a:r>
          </a:p>
        </p:txBody>
      </p:sp>
      <p:sp>
        <p:nvSpPr>
          <p:cNvPr id="3" name="Content Placeholder 2"/>
          <p:cNvSpPr>
            <a:spLocks noGrp="1"/>
          </p:cNvSpPr>
          <p:nvPr>
            <p:ph idx="1"/>
          </p:nvPr>
        </p:nvSpPr>
        <p:spPr>
          <a:xfrm>
            <a:off x="457200" y="1066800"/>
            <a:ext cx="8229600" cy="4525963"/>
          </a:xfrm>
        </p:spPr>
        <p:txBody>
          <a:bodyPr/>
          <a:lstStyle/>
          <a:p>
            <a:pPr>
              <a:defRPr/>
            </a:pPr>
            <a:r>
              <a:rPr lang="en-US" sz="3200" dirty="0"/>
              <a:t>Over 75% (92 </a:t>
            </a:r>
            <a:r>
              <a:rPr lang="en-US" dirty="0"/>
              <a:t>million</a:t>
            </a:r>
            <a:r>
              <a:rPr lang="en-US" sz="3200" dirty="0"/>
              <a:t>) of U.S. households had broadband Internet access in 2016</a:t>
            </a:r>
            <a:r>
              <a:rPr lang="en-US" altLang="zh-TW" sz="2400" dirty="0">
                <a:solidFill>
                  <a:srgbClr val="FF0000"/>
                </a:solidFill>
                <a:latin typeface="arial"/>
              </a:rPr>
              <a:t>2016</a:t>
            </a:r>
            <a:r>
              <a:rPr lang="zh-TW" altLang="en-US" sz="2400" dirty="0">
                <a:solidFill>
                  <a:srgbClr val="FF0000"/>
                </a:solidFill>
                <a:latin typeface="arial"/>
              </a:rPr>
              <a:t>年，超過</a:t>
            </a:r>
            <a:r>
              <a:rPr lang="en-US" altLang="zh-TW" sz="2400" dirty="0">
                <a:solidFill>
                  <a:srgbClr val="FF0000"/>
                </a:solidFill>
                <a:latin typeface="arial"/>
              </a:rPr>
              <a:t>75</a:t>
            </a:r>
            <a:r>
              <a:rPr lang="zh-TW" altLang="en-US" sz="2400" dirty="0">
                <a:solidFill>
                  <a:srgbClr val="FF0000"/>
                </a:solidFill>
                <a:latin typeface="arial"/>
              </a:rPr>
              <a:t>％（</a:t>
            </a:r>
            <a:r>
              <a:rPr lang="en-US" altLang="zh-TW" sz="2400" dirty="0">
                <a:solidFill>
                  <a:srgbClr val="FF0000"/>
                </a:solidFill>
                <a:latin typeface="arial"/>
              </a:rPr>
              <a:t>9200</a:t>
            </a:r>
            <a:r>
              <a:rPr lang="zh-TW" altLang="en-US" sz="2400" dirty="0">
                <a:solidFill>
                  <a:srgbClr val="FF0000"/>
                </a:solidFill>
                <a:latin typeface="arial"/>
              </a:rPr>
              <a:t>萬）美國家庭接觸更多互聯網</a:t>
            </a:r>
            <a:endParaRPr lang="en-US" sz="2400" dirty="0">
              <a:solidFill>
                <a:srgbClr val="FF0000"/>
              </a:solidFill>
            </a:endParaRPr>
          </a:p>
          <a:p>
            <a:pPr>
              <a:defRPr/>
            </a:pPr>
            <a:r>
              <a:rPr lang="en-US" sz="3200" dirty="0"/>
              <a:t>Growth rate has slowed</a:t>
            </a:r>
            <a:r>
              <a:rPr lang="zh-TW" altLang="en-US" sz="2400" dirty="0">
                <a:solidFill>
                  <a:srgbClr val="FF0000"/>
                </a:solidFill>
                <a:latin typeface="arial"/>
              </a:rPr>
              <a:t>增長速度變慢</a:t>
            </a:r>
            <a:endParaRPr lang="en-US" altLang="en-US" sz="2400" dirty="0">
              <a:solidFill>
                <a:srgbClr val="FF0000"/>
              </a:solidFill>
              <a:latin typeface="arial"/>
            </a:endParaRPr>
          </a:p>
          <a:p>
            <a:pPr>
              <a:defRPr/>
            </a:pPr>
            <a:r>
              <a:rPr lang="en-US" sz="3200" dirty="0"/>
              <a:t>Intensity and scope of use both </a:t>
            </a:r>
            <a:r>
              <a:rPr lang="en-US" sz="3200" dirty="0" smtClean="0"/>
              <a:t>increasing</a:t>
            </a:r>
            <a:r>
              <a:rPr lang="zh-TW" altLang="en-US" sz="2400" dirty="0">
                <a:solidFill>
                  <a:srgbClr val="FF0000"/>
                </a:solidFill>
                <a:latin typeface="arial"/>
              </a:rPr>
              <a:t>強度和使用範圍增加</a:t>
            </a:r>
            <a:endParaRPr lang="en-US" altLang="en-US" sz="2400" dirty="0">
              <a:solidFill>
                <a:srgbClr val="FF0000"/>
              </a:solidFill>
              <a:latin typeface="arial"/>
            </a:endParaRPr>
          </a:p>
          <a:p>
            <a:pPr>
              <a:defRPr/>
            </a:pPr>
            <a:r>
              <a:rPr lang="en-US" sz="3200" dirty="0"/>
              <a:t>Some demographic groups have much higher percentages of online usage</a:t>
            </a:r>
            <a:r>
              <a:rPr lang="zh-TW" altLang="en-US" sz="2400" dirty="0">
                <a:solidFill>
                  <a:srgbClr val="FF0000"/>
                </a:solidFill>
                <a:latin typeface="arial"/>
              </a:rPr>
              <a:t>一些群體在線使用比率很高</a:t>
            </a:r>
            <a:endParaRPr lang="en-US" altLang="en-US" sz="2400" dirty="0">
              <a:solidFill>
                <a:srgbClr val="FF0000"/>
              </a:solidFill>
              <a:latin typeface="arial"/>
            </a:endParaRPr>
          </a:p>
          <a:p>
            <a:pPr lvl="1">
              <a:defRPr/>
            </a:pPr>
            <a:r>
              <a:rPr lang="en-US" sz="2400" dirty="0">
                <a:ea typeface="ＭＳ Ｐゴシック" charset="0"/>
              </a:rPr>
              <a:t>Income, education, age, ethnic dimensions</a:t>
            </a:r>
            <a:r>
              <a:rPr lang="zh-TW" altLang="en-US" dirty="0">
                <a:solidFill>
                  <a:srgbClr val="FF0000"/>
                </a:solidFill>
                <a:latin typeface="arial"/>
              </a:rPr>
              <a:t>收入，教育，年齡，種族層面</a:t>
            </a:r>
            <a:endParaRPr lang="en-US" dirty="0">
              <a:solidFill>
                <a:srgbClr val="FF0000"/>
              </a:solidFill>
              <a:ea typeface="ＭＳ Ｐゴシック" charset="0"/>
            </a:endParaRPr>
          </a:p>
        </p:txBody>
      </p:sp>
    </p:spTree>
    <p:extLst>
      <p:ext uri="{BB962C8B-B14F-4D97-AF65-F5344CB8AC3E}">
        <p14:creationId xmlns:p14="http://schemas.microsoft.com/office/powerpoint/2010/main" val="703364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Costs of Online </a:t>
            </a:r>
            <a:r>
              <a:rPr lang="en-US" dirty="0" smtClean="0"/>
              <a:t>Advertising</a:t>
            </a:r>
            <a:br>
              <a:rPr lang="en-US" dirty="0" smtClean="0"/>
            </a:br>
            <a:r>
              <a:rPr lang="zh-TW" altLang="en-US" dirty="0" smtClean="0">
                <a:solidFill>
                  <a:srgbClr val="FF0000"/>
                </a:solidFill>
              </a:rPr>
              <a:t>在</a:t>
            </a:r>
            <a:r>
              <a:rPr lang="zh-TW" altLang="en-US" dirty="0">
                <a:solidFill>
                  <a:srgbClr val="FF0000"/>
                </a:solidFill>
              </a:rPr>
              <a:t>線廣告的費用</a:t>
            </a:r>
            <a:endParaRPr lang="en-US" dirty="0"/>
          </a:p>
        </p:txBody>
      </p:sp>
      <p:sp>
        <p:nvSpPr>
          <p:cNvPr id="3" name="Content Placeholder 2"/>
          <p:cNvSpPr>
            <a:spLocks noGrp="1"/>
          </p:cNvSpPr>
          <p:nvPr>
            <p:ph idx="1"/>
          </p:nvPr>
        </p:nvSpPr>
        <p:spPr>
          <a:xfrm>
            <a:off x="609600" y="1143000"/>
            <a:ext cx="8229600" cy="4525963"/>
          </a:xfrm>
        </p:spPr>
        <p:txBody>
          <a:bodyPr/>
          <a:lstStyle/>
          <a:p>
            <a:r>
              <a:rPr lang="en-US" dirty="0"/>
              <a:t>Pricing models</a:t>
            </a:r>
            <a:r>
              <a:rPr lang="zh-TW" altLang="en-US" dirty="0">
                <a:solidFill>
                  <a:srgbClr val="FF0000"/>
                </a:solidFill>
                <a:latin typeface="Times New Roman" panose="02020603050405020304" pitchFamily="18" charset="0"/>
              </a:rPr>
              <a:t>定價模式</a:t>
            </a:r>
            <a:endParaRPr lang="en-US" dirty="0"/>
          </a:p>
          <a:p>
            <a:pPr lvl="1"/>
            <a:r>
              <a:rPr lang="en-US" dirty="0"/>
              <a:t>Barter, cost per thousand (CPM), cost per click (CPC), cost per action (CPA), hybrid, sponsorship</a:t>
            </a:r>
            <a:r>
              <a:rPr lang="zh-TW" altLang="en-US" dirty="0">
                <a:solidFill>
                  <a:srgbClr val="FF0000"/>
                </a:solidFill>
                <a:latin typeface="Times New Roman" panose="02020603050405020304" pitchFamily="18" charset="0"/>
              </a:rPr>
              <a:t>易貨，千美元成本（</a:t>
            </a:r>
            <a:r>
              <a:rPr lang="en-US" altLang="zh-TW" dirty="0">
                <a:solidFill>
                  <a:srgbClr val="FF0000"/>
                </a:solidFill>
                <a:latin typeface="Times New Roman" panose="02020603050405020304" pitchFamily="18" charset="0"/>
              </a:rPr>
              <a:t>CPM</a:t>
            </a:r>
            <a:r>
              <a:rPr lang="zh-TW" altLang="en-US" dirty="0">
                <a:solidFill>
                  <a:srgbClr val="FF0000"/>
                </a:solidFill>
                <a:latin typeface="Times New Roman" panose="02020603050405020304" pitchFamily="18" charset="0"/>
              </a:rPr>
              <a:t>），每次點擊成本（</a:t>
            </a:r>
            <a:r>
              <a:rPr lang="en-US" altLang="zh-TW" dirty="0">
                <a:solidFill>
                  <a:srgbClr val="FF0000"/>
                </a:solidFill>
                <a:latin typeface="Times New Roman" panose="02020603050405020304" pitchFamily="18" charset="0"/>
              </a:rPr>
              <a:t>CPC</a:t>
            </a:r>
            <a:r>
              <a:rPr lang="zh-TW" altLang="en-US" dirty="0">
                <a:solidFill>
                  <a:srgbClr val="FF0000"/>
                </a:solidFill>
                <a:latin typeface="Times New Roman" panose="02020603050405020304" pitchFamily="18" charset="0"/>
              </a:rPr>
              <a:t>），每次操作成本（</a:t>
            </a:r>
            <a:r>
              <a:rPr lang="en-US" altLang="zh-TW" dirty="0">
                <a:solidFill>
                  <a:srgbClr val="FF0000"/>
                </a:solidFill>
                <a:latin typeface="Times New Roman" panose="02020603050405020304" pitchFamily="18" charset="0"/>
              </a:rPr>
              <a:t>CPA</a:t>
            </a:r>
            <a:r>
              <a:rPr lang="zh-TW" altLang="en-US" dirty="0">
                <a:solidFill>
                  <a:srgbClr val="FF0000"/>
                </a:solidFill>
                <a:latin typeface="Times New Roman" panose="02020603050405020304" pitchFamily="18" charset="0"/>
              </a:rPr>
              <a:t>），混合，贊助</a:t>
            </a:r>
            <a:endParaRPr lang="en-US" dirty="0"/>
          </a:p>
          <a:p>
            <a:r>
              <a:rPr lang="en-US" dirty="0"/>
              <a:t>Measuring issues</a:t>
            </a:r>
            <a:r>
              <a:rPr lang="zh-TW" altLang="en-US" dirty="0" smtClean="0">
                <a:solidFill>
                  <a:srgbClr val="FF0000"/>
                </a:solidFill>
                <a:latin typeface="Times New Roman" panose="02020603050405020304" pitchFamily="18" charset="0"/>
              </a:rPr>
              <a:t>衡量議題</a:t>
            </a:r>
            <a:endParaRPr lang="en-US" dirty="0"/>
          </a:p>
          <a:p>
            <a:pPr lvl="1"/>
            <a:r>
              <a:rPr lang="en-US" dirty="0"/>
              <a:t>Correlating online marketing to online or offline sales</a:t>
            </a:r>
            <a:r>
              <a:rPr lang="zh-TW" altLang="en-US" dirty="0">
                <a:solidFill>
                  <a:srgbClr val="FF0000"/>
                </a:solidFill>
                <a:latin typeface="Times New Roman" panose="02020603050405020304" pitchFamily="18" charset="0"/>
              </a:rPr>
              <a:t>將在線營銷與在線或離線銷售相關聯</a:t>
            </a:r>
            <a:r>
              <a:rPr lang="en-US" dirty="0"/>
              <a:t> </a:t>
            </a:r>
          </a:p>
          <a:p>
            <a:r>
              <a:rPr lang="en-US" dirty="0"/>
              <a:t>In general, online marketing is more expensive on CPM basis, but more efficient in producing sales</a:t>
            </a:r>
            <a:r>
              <a:rPr lang="zh-TW" altLang="en-US" dirty="0">
                <a:solidFill>
                  <a:srgbClr val="FF0000"/>
                </a:solidFill>
                <a:latin typeface="Times New Roman" panose="02020603050405020304" pitchFamily="18" charset="0"/>
              </a:rPr>
              <a:t>總的來說，網上營銷在每千次展示費用的基礎上更加昂貴，但是產生銷售的效率更高</a:t>
            </a:r>
            <a:endParaRPr lang="en-US" dirty="0"/>
          </a:p>
          <a:p>
            <a:r>
              <a:rPr lang="en-US" dirty="0"/>
              <a:t>Effective cost-per-thousand (</a:t>
            </a:r>
            <a:r>
              <a:rPr lang="en-US" dirty="0" err="1"/>
              <a:t>eCPM</a:t>
            </a:r>
            <a:r>
              <a:rPr lang="en-US" dirty="0"/>
              <a:t>)</a:t>
            </a:r>
            <a:r>
              <a:rPr lang="zh-TW" altLang="en-US" dirty="0">
                <a:solidFill>
                  <a:srgbClr val="FF0000"/>
                </a:solidFill>
                <a:latin typeface="Times New Roman" panose="02020603050405020304" pitchFamily="18" charset="0"/>
              </a:rPr>
              <a:t>有效每千次成本（</a:t>
            </a:r>
            <a:r>
              <a:rPr lang="en-US" altLang="zh-TW" dirty="0" err="1">
                <a:solidFill>
                  <a:srgbClr val="FF0000"/>
                </a:solidFill>
                <a:latin typeface="Times New Roman" panose="02020603050405020304" pitchFamily="18" charset="0"/>
              </a:rPr>
              <a:t>eCPM</a:t>
            </a:r>
            <a:r>
              <a:rPr lang="zh-TW" altLang="en-US" dirty="0">
                <a:solidFill>
                  <a:srgbClr val="FF0000"/>
                </a:solidFill>
                <a:latin typeface="Times New Roman" panose="02020603050405020304" pitchFamily="18" charset="0"/>
              </a:rPr>
              <a:t>）</a:t>
            </a:r>
          </a:p>
        </p:txBody>
      </p:sp>
    </p:spTree>
    <p:extLst>
      <p:ext uri="{BB962C8B-B14F-4D97-AF65-F5344CB8AC3E}">
        <p14:creationId xmlns:p14="http://schemas.microsoft.com/office/powerpoint/2010/main" val="377371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Analytics</a:t>
            </a:r>
            <a:r>
              <a:rPr lang="zh-TW" altLang="en-US" dirty="0">
                <a:solidFill>
                  <a:srgbClr val="FF0000"/>
                </a:solidFill>
              </a:rPr>
              <a:t>營銷分析</a:t>
            </a:r>
            <a:endParaRPr lang="en-US" dirty="0"/>
          </a:p>
        </p:txBody>
      </p:sp>
      <p:sp>
        <p:nvSpPr>
          <p:cNvPr id="3" name="Content Placeholder 2"/>
          <p:cNvSpPr>
            <a:spLocks noGrp="1"/>
          </p:cNvSpPr>
          <p:nvPr>
            <p:ph idx="1"/>
          </p:nvPr>
        </p:nvSpPr>
        <p:spPr>
          <a:xfrm>
            <a:off x="478971" y="1447800"/>
            <a:ext cx="8229600" cy="4525963"/>
          </a:xfrm>
        </p:spPr>
        <p:txBody>
          <a:bodyPr/>
          <a:lstStyle/>
          <a:p>
            <a:r>
              <a:rPr lang="en-US" dirty="0"/>
              <a:t>Software that analyzes data at each stage of the customer conversion process</a:t>
            </a:r>
            <a:r>
              <a:rPr lang="zh-TW" altLang="en-US" dirty="0">
                <a:solidFill>
                  <a:srgbClr val="FF0000"/>
                </a:solidFill>
                <a:latin typeface="Times New Roman" panose="02020603050405020304" pitchFamily="18" charset="0"/>
              </a:rPr>
              <a:t>在客戶轉換過程的每個階段分析數據的軟件</a:t>
            </a:r>
            <a:endParaRPr lang="en-US" dirty="0"/>
          </a:p>
          <a:p>
            <a:pPr lvl="1"/>
            <a:r>
              <a:rPr lang="en-US" dirty="0"/>
              <a:t>Awareness</a:t>
            </a:r>
            <a:r>
              <a:rPr lang="zh-TW" altLang="en-US" dirty="0">
                <a:solidFill>
                  <a:srgbClr val="FF0000"/>
                </a:solidFill>
                <a:latin typeface="Times New Roman" panose="02020603050405020304" pitchFamily="18" charset="0"/>
              </a:rPr>
              <a:t>意識</a:t>
            </a:r>
            <a:endParaRPr lang="en-US" dirty="0"/>
          </a:p>
          <a:p>
            <a:pPr lvl="1"/>
            <a:r>
              <a:rPr lang="en-US" dirty="0" smtClean="0"/>
              <a:t>Engagement</a:t>
            </a:r>
            <a:r>
              <a:rPr lang="zh-TW" altLang="en-US" dirty="0" smtClean="0">
                <a:solidFill>
                  <a:srgbClr val="FF0000"/>
                </a:solidFill>
                <a:latin typeface="Times New Roman" panose="02020603050405020304" pitchFamily="18" charset="0"/>
              </a:rPr>
              <a:t>參與</a:t>
            </a:r>
            <a:endParaRPr lang="en-US" altLang="zh-TW" dirty="0" smtClean="0">
              <a:solidFill>
                <a:srgbClr val="FF0000"/>
              </a:solidFill>
              <a:latin typeface="Times New Roman" panose="02020603050405020304" pitchFamily="18" charset="0"/>
            </a:endParaRPr>
          </a:p>
          <a:p>
            <a:pPr lvl="1"/>
            <a:r>
              <a:rPr lang="en-US" dirty="0" smtClean="0"/>
              <a:t>Interaction</a:t>
            </a:r>
            <a:r>
              <a:rPr lang="zh-TW" altLang="en-US" dirty="0" smtClean="0">
                <a:solidFill>
                  <a:srgbClr val="FF0000"/>
                </a:solidFill>
                <a:latin typeface="Times New Roman" panose="02020603050405020304" pitchFamily="18" charset="0"/>
              </a:rPr>
              <a:t>交流</a:t>
            </a:r>
            <a:endParaRPr lang="en-US" dirty="0"/>
          </a:p>
          <a:p>
            <a:pPr lvl="1"/>
            <a:r>
              <a:rPr lang="en-US" dirty="0"/>
              <a:t>Purchase activity</a:t>
            </a:r>
            <a:r>
              <a:rPr lang="zh-TW" altLang="en-US" dirty="0">
                <a:solidFill>
                  <a:srgbClr val="FF0000"/>
                </a:solidFill>
                <a:latin typeface="Times New Roman" panose="02020603050405020304" pitchFamily="18" charset="0"/>
              </a:rPr>
              <a:t>採購活動</a:t>
            </a:r>
            <a:endParaRPr lang="en-US" dirty="0"/>
          </a:p>
          <a:p>
            <a:pPr lvl="1"/>
            <a:r>
              <a:rPr lang="en-US" dirty="0"/>
              <a:t>Loyalty and post-purchase</a:t>
            </a:r>
            <a:r>
              <a:rPr lang="zh-TW" altLang="en-US" dirty="0">
                <a:solidFill>
                  <a:srgbClr val="FF0000"/>
                </a:solidFill>
                <a:latin typeface="Times New Roman" panose="02020603050405020304" pitchFamily="18" charset="0"/>
              </a:rPr>
              <a:t>忠誠度和購買後</a:t>
            </a:r>
            <a:endParaRPr lang="en-US" dirty="0"/>
          </a:p>
          <a:p>
            <a:r>
              <a:rPr lang="en-US" dirty="0"/>
              <a:t>Helps managers</a:t>
            </a:r>
            <a:r>
              <a:rPr lang="zh-TW" altLang="en-US" dirty="0">
                <a:solidFill>
                  <a:srgbClr val="FF0000"/>
                </a:solidFill>
                <a:latin typeface="Times New Roman" panose="02020603050405020304" pitchFamily="18" charset="0"/>
              </a:rPr>
              <a:t>幫助管理者</a:t>
            </a:r>
            <a:endParaRPr lang="en-US" dirty="0"/>
          </a:p>
          <a:p>
            <a:pPr lvl="1"/>
            <a:r>
              <a:rPr lang="en-US" dirty="0"/>
              <a:t>Optimize ROI on website and marketing efforts</a:t>
            </a:r>
            <a:r>
              <a:rPr lang="zh-TW" altLang="en-US" dirty="0">
                <a:solidFill>
                  <a:srgbClr val="FF0000"/>
                </a:solidFill>
                <a:latin typeface="Times New Roman" panose="02020603050405020304" pitchFamily="18" charset="0"/>
              </a:rPr>
              <a:t>優化網站和營銷工作的投資回報率</a:t>
            </a:r>
            <a:endParaRPr lang="en-US" dirty="0"/>
          </a:p>
          <a:p>
            <a:pPr lvl="1"/>
            <a:r>
              <a:rPr lang="en-US" dirty="0"/>
              <a:t>Build detailed customer profiles</a:t>
            </a:r>
            <a:r>
              <a:rPr lang="zh-TW" altLang="en-US" dirty="0">
                <a:solidFill>
                  <a:srgbClr val="FF0000"/>
                </a:solidFill>
                <a:latin typeface="Times New Roman" panose="02020603050405020304" pitchFamily="18" charset="0"/>
              </a:rPr>
              <a:t>建立詳細的客戶檔案</a:t>
            </a:r>
            <a:endParaRPr lang="en-US" dirty="0"/>
          </a:p>
          <a:p>
            <a:pPr lvl="1"/>
            <a:r>
              <a:rPr lang="en-US" dirty="0"/>
              <a:t>Measure impact of marketing campaigns</a:t>
            </a:r>
            <a:r>
              <a:rPr lang="zh-TW" altLang="en-US" dirty="0">
                <a:solidFill>
                  <a:srgbClr val="FF0000"/>
                </a:solidFill>
                <a:latin typeface="Times New Roman" panose="02020603050405020304" pitchFamily="18" charset="0"/>
              </a:rPr>
              <a:t>衡量營銷活動的影響</a:t>
            </a:r>
          </a:p>
        </p:txBody>
      </p:sp>
    </p:spTree>
    <p:extLst>
      <p:ext uri="{BB962C8B-B14F-4D97-AF65-F5344CB8AC3E}">
        <p14:creationId xmlns:p14="http://schemas.microsoft.com/office/powerpoint/2010/main" val="574008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6.12: Marketing Analytics and the Online Purchasing </a:t>
            </a:r>
            <a:r>
              <a:rPr lang="en-US" dirty="0" smtClean="0"/>
              <a:t>Process</a:t>
            </a:r>
            <a:r>
              <a:rPr lang="zh-TW" altLang="en-US" dirty="0" smtClean="0"/>
              <a:t> </a:t>
            </a:r>
            <a:r>
              <a:rPr lang="en-US" altLang="zh-TW" dirty="0" smtClean="0"/>
              <a:t/>
            </a:r>
            <a:br>
              <a:rPr lang="en-US" altLang="zh-TW" dirty="0" smtClean="0"/>
            </a:br>
            <a:r>
              <a:rPr lang="zh-TW" altLang="en-US" dirty="0">
                <a:solidFill>
                  <a:srgbClr val="FF0000"/>
                </a:solidFill>
              </a:rPr>
              <a:t>營銷分析和在線採購流程</a:t>
            </a:r>
            <a:endParaRPr lang="en-US" dirty="0">
              <a:solidFill>
                <a:srgbClr val="FF0000"/>
              </a:solidFill>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6.12 illustrates the online purchasing process and elements of marketing analytic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5800" y="1981200"/>
            <a:ext cx="7620000" cy="39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 xmlns:a16="http://schemas.microsoft.com/office/drawing/2014/main" id="{BE690530-FEC9-4F92-A9B7-318EBD9C5E78}"/>
              </a:ext>
            </a:extLst>
          </p:cNvPr>
          <p:cNvSpPr/>
          <p:nvPr/>
        </p:nvSpPr>
        <p:spPr>
          <a:xfrm>
            <a:off x="-762000" y="1905000"/>
            <a:ext cx="9982200" cy="4247317"/>
          </a:xfrm>
          <a:prstGeom prst="rect">
            <a:avLst/>
          </a:prstGeom>
        </p:spPr>
        <p:txBody>
          <a:bodyPr wrap="square">
            <a:spAutoFit/>
          </a:bodyPr>
          <a:lstStyle/>
          <a:p>
            <a:r>
              <a:rPr lang="en-US" altLang="zh-TW" dirty="0">
                <a:solidFill>
                  <a:srgbClr val="FF0000"/>
                </a:solidFill>
              </a:rPr>
              <a:t>	</a:t>
            </a:r>
            <a:r>
              <a:rPr lang="zh-TW" altLang="en-US" dirty="0">
                <a:solidFill>
                  <a:srgbClr val="FF0000"/>
                </a:solidFill>
              </a:rPr>
              <a:t>意識的束縛                      雇用             相互作用             採購             購買後的行為</a:t>
            </a:r>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r>
              <a:rPr lang="zh-TW" altLang="en-US" dirty="0">
                <a:solidFill>
                  <a:srgbClr val="FF0000"/>
                </a:solidFill>
              </a:rPr>
              <a:t>                         </a:t>
            </a:r>
            <a:r>
              <a:rPr lang="zh-TW" altLang="en-US" dirty="0" smtClean="0">
                <a:solidFill>
                  <a:srgbClr val="FF0000"/>
                </a:solidFill>
              </a:rPr>
              <a:t>單一的</a:t>
            </a:r>
            <a:r>
              <a:rPr lang="zh-TW" altLang="en-US" dirty="0">
                <a:solidFill>
                  <a:srgbClr val="FF0000"/>
                </a:solidFill>
              </a:rPr>
              <a:t>訪客     網頁瀏覽        張貼         輸入購物車頁面      回頭客</a:t>
            </a:r>
            <a:endParaRPr lang="en-US" altLang="zh-TW" dirty="0">
              <a:solidFill>
                <a:srgbClr val="FF0000"/>
              </a:solidFill>
            </a:endParaRPr>
          </a:p>
          <a:p>
            <a:r>
              <a:rPr lang="en-US" altLang="zh-TW" dirty="0">
                <a:solidFill>
                  <a:srgbClr val="FF0000"/>
                </a:solidFill>
              </a:rPr>
              <a:t>			</a:t>
            </a:r>
            <a:r>
              <a:rPr lang="zh-TW" altLang="en-US" dirty="0">
                <a:solidFill>
                  <a:srgbClr val="FF0000"/>
                </a:solidFill>
              </a:rPr>
              <a:t>     持續時間        喜歡                    寄存器       社交網站嗡嗡聲</a:t>
            </a:r>
            <a:endParaRPr lang="en-US" altLang="zh-TW" dirty="0">
              <a:solidFill>
                <a:srgbClr val="FF0000"/>
              </a:solidFill>
            </a:endParaRPr>
          </a:p>
          <a:p>
            <a:r>
              <a:rPr lang="en-US" altLang="zh-TW" dirty="0">
                <a:solidFill>
                  <a:srgbClr val="FF0000"/>
                </a:solidFill>
              </a:rPr>
              <a:t>			</a:t>
            </a:r>
            <a:r>
              <a:rPr lang="zh-TW" altLang="en-US" dirty="0">
                <a:solidFill>
                  <a:srgbClr val="FF0000"/>
                </a:solidFill>
              </a:rPr>
              <a:t>     內容視圖       壓和鳴叫          購買               服務請求</a:t>
            </a:r>
            <a:endParaRPr lang="en-US" altLang="zh-TW" dirty="0">
              <a:solidFill>
                <a:srgbClr val="FF0000"/>
              </a:solidFill>
            </a:endParaRPr>
          </a:p>
          <a:p>
            <a:r>
              <a:rPr lang="en-US" altLang="zh-TW" dirty="0">
                <a:solidFill>
                  <a:srgbClr val="FF0000"/>
                </a:solidFill>
              </a:rPr>
              <a:t>				</a:t>
            </a:r>
            <a:r>
              <a:rPr lang="zh-TW" altLang="en-US" dirty="0">
                <a:solidFill>
                  <a:srgbClr val="FF0000"/>
                </a:solidFill>
              </a:rPr>
              <a:t>           回復 </a:t>
            </a:r>
            <a:r>
              <a:rPr lang="en-US" altLang="zh-TW" dirty="0">
                <a:solidFill>
                  <a:srgbClr val="FF0000"/>
                </a:solidFill>
              </a:rPr>
              <a:t>	</a:t>
            </a:r>
            <a:r>
              <a:rPr lang="zh-TW" altLang="en-US" dirty="0">
                <a:solidFill>
                  <a:srgbClr val="FF0000"/>
                </a:solidFill>
              </a:rPr>
              <a:t>       拋棄</a:t>
            </a:r>
          </a:p>
        </p:txBody>
      </p:sp>
    </p:spTree>
    <p:extLst>
      <p:ext uri="{BB962C8B-B14F-4D97-AF65-F5344CB8AC3E}">
        <p14:creationId xmlns:p14="http://schemas.microsoft.com/office/powerpoint/2010/main" val="93512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2880"/>
            <a:ext cx="8229600" cy="1097280"/>
          </a:xfrm>
        </p:spPr>
        <p:txBody>
          <a:bodyPr/>
          <a:lstStyle/>
          <a:p>
            <a:r>
              <a:rPr lang="en-US" dirty="0"/>
              <a:t>Consumers Online: The Internet </a:t>
            </a:r>
            <a:br>
              <a:rPr lang="en-US" dirty="0"/>
            </a:br>
            <a:r>
              <a:rPr lang="en-US" dirty="0"/>
              <a:t>Audience and Consumer Behavior (2 of 3)</a:t>
            </a:r>
          </a:p>
        </p:txBody>
      </p:sp>
      <p:sp>
        <p:nvSpPr>
          <p:cNvPr id="3" name="Content Placeholder 2"/>
          <p:cNvSpPr>
            <a:spLocks noGrp="1"/>
          </p:cNvSpPr>
          <p:nvPr>
            <p:ph idx="1"/>
          </p:nvPr>
        </p:nvSpPr>
        <p:spPr>
          <a:xfrm>
            <a:off x="457200" y="838200"/>
            <a:ext cx="8229600" cy="4525963"/>
          </a:xfrm>
        </p:spPr>
        <p:txBody>
          <a:bodyPr/>
          <a:lstStyle/>
          <a:p>
            <a:r>
              <a:rPr lang="en-US" altLang="en-US" dirty="0"/>
              <a:t>Broadband and mobile</a:t>
            </a:r>
            <a:r>
              <a:rPr lang="zh-TW" altLang="en-US" sz="2400" dirty="0">
                <a:solidFill>
                  <a:srgbClr val="FF0000"/>
                </a:solidFill>
                <a:latin typeface="arial" panose="020B0604020202020204" pitchFamily="34" charset="0"/>
              </a:rPr>
              <a:t>寬頻和手機</a:t>
            </a:r>
            <a:endParaRPr lang="en-US" altLang="zh-TW" sz="2400" dirty="0">
              <a:solidFill>
                <a:srgbClr val="FF0000"/>
              </a:solidFill>
              <a:latin typeface="arial" panose="020B0604020202020204" pitchFamily="34" charset="0"/>
            </a:endParaRPr>
          </a:p>
          <a:p>
            <a:r>
              <a:rPr lang="en-US" altLang="en-US" dirty="0"/>
              <a:t>Significant inequalities in broadband access</a:t>
            </a:r>
            <a:r>
              <a:rPr lang="zh-TW" altLang="zh-TW" sz="2400" dirty="0">
                <a:solidFill>
                  <a:srgbClr val="FF0000"/>
                </a:solidFill>
              </a:rPr>
              <a:t>寬</a:t>
            </a:r>
            <a:r>
              <a:rPr lang="zh-TW" altLang="en-US" sz="2400" dirty="0">
                <a:solidFill>
                  <a:srgbClr val="FF0000"/>
                </a:solidFill>
                <a:latin typeface="arial" panose="020B0604020202020204" pitchFamily="34" charset="0"/>
              </a:rPr>
              <a:t>頻</a:t>
            </a:r>
            <a:r>
              <a:rPr lang="zh-TW" altLang="zh-TW" sz="2400" dirty="0">
                <a:solidFill>
                  <a:srgbClr val="FF0000"/>
                </a:solidFill>
              </a:rPr>
              <a:t>接入顯著不平等</a:t>
            </a:r>
            <a:endParaRPr lang="en-US" altLang="en-US" sz="2400" dirty="0">
              <a:solidFill>
                <a:srgbClr val="FF0000"/>
              </a:solidFill>
            </a:endParaRPr>
          </a:p>
          <a:p>
            <a:pPr lvl="1"/>
            <a:r>
              <a:rPr lang="en-US" altLang="en-US" dirty="0"/>
              <a:t>Older adults, lower income, lower educational levels</a:t>
            </a:r>
            <a:r>
              <a:rPr lang="zh-TW" altLang="zh-TW" sz="1800" dirty="0">
                <a:solidFill>
                  <a:srgbClr val="FF0000"/>
                </a:solidFill>
              </a:rPr>
              <a:t>老年人，收入較低，教育水平較低</a:t>
            </a:r>
            <a:endParaRPr lang="en-US" altLang="en-US" sz="1800" dirty="0">
              <a:solidFill>
                <a:srgbClr val="FF0000"/>
              </a:solidFill>
            </a:endParaRPr>
          </a:p>
          <a:p>
            <a:pPr lvl="1"/>
            <a:r>
              <a:rPr lang="en-US" altLang="en-US" dirty="0"/>
              <a:t>Non-broadband household still accesses Internet via mobile or other locations</a:t>
            </a:r>
            <a:r>
              <a:rPr lang="zh-TW" altLang="zh-TW" sz="1800" dirty="0">
                <a:solidFill>
                  <a:srgbClr val="FF0000"/>
                </a:solidFill>
              </a:rPr>
              <a:t>非寬</a:t>
            </a:r>
            <a:r>
              <a:rPr lang="zh-TW" altLang="en-US" sz="1800" dirty="0">
                <a:solidFill>
                  <a:srgbClr val="FF0000"/>
                </a:solidFill>
              </a:rPr>
              <a:t>頻</a:t>
            </a:r>
            <a:r>
              <a:rPr lang="zh-TW" altLang="zh-TW" sz="1800" dirty="0">
                <a:solidFill>
                  <a:srgbClr val="FF0000"/>
                </a:solidFill>
              </a:rPr>
              <a:t>家庭仍然通過</a:t>
            </a:r>
            <a:r>
              <a:rPr lang="zh-TW" altLang="en-US" sz="1800" dirty="0">
                <a:solidFill>
                  <a:srgbClr val="FF0000"/>
                </a:solidFill>
              </a:rPr>
              <a:t>手機</a:t>
            </a:r>
            <a:r>
              <a:rPr lang="zh-TW" altLang="zh-TW" sz="1800" dirty="0">
                <a:solidFill>
                  <a:srgbClr val="FF0000"/>
                </a:solidFill>
              </a:rPr>
              <a:t>或其他地點</a:t>
            </a:r>
            <a:r>
              <a:rPr lang="zh-TW" altLang="en-US" sz="1800" dirty="0">
                <a:solidFill>
                  <a:srgbClr val="FF0000"/>
                </a:solidFill>
              </a:rPr>
              <a:t>使用</a:t>
            </a:r>
            <a:r>
              <a:rPr lang="zh-TW" altLang="zh-TW" sz="1800" dirty="0">
                <a:solidFill>
                  <a:srgbClr val="FF0000"/>
                </a:solidFill>
              </a:rPr>
              <a:t>互聯網</a:t>
            </a:r>
            <a:endParaRPr lang="en-US" altLang="en-US" sz="1800" dirty="0">
              <a:solidFill>
                <a:srgbClr val="FF0000"/>
              </a:solidFill>
            </a:endParaRPr>
          </a:p>
          <a:p>
            <a:r>
              <a:rPr lang="en-US" altLang="en-US" dirty="0"/>
              <a:t>Community effects</a:t>
            </a:r>
            <a:r>
              <a:rPr lang="zh-TW" altLang="en-US" dirty="0">
                <a:solidFill>
                  <a:srgbClr val="FF0000"/>
                </a:solidFill>
                <a:latin typeface="arial" panose="020B0604020202020204" pitchFamily="34" charset="0"/>
              </a:rPr>
              <a:t>社區效應</a:t>
            </a:r>
            <a:endParaRPr lang="en-US" altLang="en-US" dirty="0">
              <a:solidFill>
                <a:srgbClr val="FF0000"/>
              </a:solidFill>
            </a:endParaRPr>
          </a:p>
          <a:p>
            <a:pPr lvl="1"/>
            <a:r>
              <a:rPr lang="en-US" altLang="en-US" dirty="0"/>
              <a:t>Role of social emulation in consumption decisions</a:t>
            </a:r>
            <a:r>
              <a:rPr lang="zh-TW" altLang="zh-TW" sz="1800" dirty="0">
                <a:solidFill>
                  <a:srgbClr val="FF0000"/>
                </a:solidFill>
              </a:rPr>
              <a:t>社會模擬在消費決策中的作用</a:t>
            </a:r>
            <a:endParaRPr lang="en-US" altLang="en-US" sz="1800" dirty="0">
              <a:solidFill>
                <a:srgbClr val="FF0000"/>
              </a:solidFill>
            </a:endParaRPr>
          </a:p>
          <a:p>
            <a:pPr lvl="1"/>
            <a:r>
              <a:rPr lang="ja-JP" altLang="en-US" dirty="0"/>
              <a:t>“</a:t>
            </a:r>
            <a:r>
              <a:rPr lang="en-US" altLang="ja-JP" dirty="0"/>
              <a:t>Connectedness</a:t>
            </a:r>
            <a:r>
              <a:rPr lang="ja-JP" altLang="en-US" dirty="0"/>
              <a:t>”</a:t>
            </a:r>
            <a:r>
              <a:rPr lang="zh-TW" altLang="zh-TW" dirty="0"/>
              <a:t> “</a:t>
            </a:r>
            <a:r>
              <a:rPr lang="zh-TW" altLang="zh-TW" sz="1800" dirty="0">
                <a:solidFill>
                  <a:srgbClr val="FF0000"/>
                </a:solidFill>
              </a:rPr>
              <a:t>連通性</a:t>
            </a:r>
            <a:r>
              <a:rPr lang="zh-TW" altLang="zh-TW" dirty="0"/>
              <a:t>”</a:t>
            </a:r>
            <a:endParaRPr lang="en-US" altLang="ja-JP" dirty="0"/>
          </a:p>
          <a:p>
            <a:pPr lvl="2"/>
            <a:r>
              <a:rPr lang="en-US" altLang="en-US" dirty="0"/>
              <a:t>Top 10–15% are more independent</a:t>
            </a:r>
            <a:r>
              <a:rPr lang="zh-TW" altLang="zh-TW" dirty="0">
                <a:solidFill>
                  <a:srgbClr val="FF0000"/>
                </a:solidFill>
              </a:rPr>
              <a:t>前10-15％更獨立</a:t>
            </a:r>
            <a:endParaRPr lang="en-US" altLang="en-US" dirty="0">
              <a:solidFill>
                <a:srgbClr val="FF0000"/>
              </a:solidFill>
            </a:endParaRPr>
          </a:p>
          <a:p>
            <a:pPr lvl="2"/>
            <a:r>
              <a:rPr lang="en-US" altLang="en-US" dirty="0"/>
              <a:t>Middle 50% share more purchase patterns of friends</a:t>
            </a:r>
            <a:r>
              <a:rPr lang="zh-TW" altLang="zh-TW" b="1" dirty="0">
                <a:solidFill>
                  <a:srgbClr val="00B050"/>
                </a:solidFill>
              </a:rPr>
              <a:t>中</a:t>
            </a:r>
            <a:r>
              <a:rPr lang="zh-TW" altLang="en-US" b="1" dirty="0">
                <a:solidFill>
                  <a:srgbClr val="00B050"/>
                </a:solidFill>
              </a:rPr>
              <a:t>間</a:t>
            </a:r>
            <a:r>
              <a:rPr lang="zh-TW" altLang="zh-TW" b="1" dirty="0">
                <a:solidFill>
                  <a:srgbClr val="00B050"/>
                </a:solidFill>
              </a:rPr>
              <a:t>50％的</a:t>
            </a:r>
            <a:r>
              <a:rPr lang="zh-TW" altLang="zh-TW" dirty="0">
                <a:solidFill>
                  <a:srgbClr val="FF0000"/>
                </a:solidFill>
              </a:rPr>
              <a:t>人分享更多朋友的購買模式</a:t>
            </a:r>
            <a:endParaRPr lang="en-US" altLang="en-US" dirty="0">
              <a:solidFill>
                <a:srgbClr val="FF0000"/>
              </a:solidFill>
            </a:endParaRPr>
          </a:p>
          <a:p>
            <a:pPr lvl="1"/>
            <a:r>
              <a:rPr lang="en-US" altLang="en-US" dirty="0"/>
              <a:t>Recommender systems – co-purchase networks</a:t>
            </a:r>
            <a:r>
              <a:rPr lang="zh-TW" altLang="zh-TW" sz="1800" dirty="0">
                <a:solidFill>
                  <a:srgbClr val="FF0000"/>
                </a:solidFill>
              </a:rPr>
              <a:t>推薦系​​統 - 共同購買網絡</a:t>
            </a:r>
            <a:endParaRPr lang="en-US" altLang="en-US" sz="1800" dirty="0">
              <a:solidFill>
                <a:srgbClr val="FF0000"/>
              </a:solidFill>
            </a:endParaRPr>
          </a:p>
        </p:txBody>
      </p:sp>
    </p:spTree>
    <p:extLst>
      <p:ext uri="{BB962C8B-B14F-4D97-AF65-F5344CB8AC3E}">
        <p14:creationId xmlns:p14="http://schemas.microsoft.com/office/powerpoint/2010/main" val="89668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Consumers Online: The Internet </a:t>
            </a:r>
            <a:br>
              <a:rPr lang="en-US" dirty="0"/>
            </a:br>
            <a:r>
              <a:rPr lang="en-US" dirty="0"/>
              <a:t>Audience and Consumer Behavior (3 of 3)</a:t>
            </a:r>
          </a:p>
        </p:txBody>
      </p:sp>
      <p:sp>
        <p:nvSpPr>
          <p:cNvPr id="3" name="Content Placeholder 2"/>
          <p:cNvSpPr>
            <a:spLocks noGrp="1"/>
          </p:cNvSpPr>
          <p:nvPr>
            <p:ph idx="1"/>
          </p:nvPr>
        </p:nvSpPr>
        <p:spPr/>
        <p:txBody>
          <a:bodyPr/>
          <a:lstStyle/>
          <a:p>
            <a:r>
              <a:rPr lang="en-US" dirty="0"/>
              <a:t>Consumer behavior models</a:t>
            </a:r>
            <a:r>
              <a:rPr lang="zh-TW" altLang="zh-TW" sz="2400" dirty="0">
                <a:solidFill>
                  <a:srgbClr val="FF0000"/>
                </a:solidFill>
              </a:rPr>
              <a:t>消費者行為模型</a:t>
            </a:r>
            <a:endParaRPr lang="en-US" sz="2400" dirty="0">
              <a:solidFill>
                <a:srgbClr val="FF0000"/>
              </a:solidFill>
            </a:endParaRPr>
          </a:p>
          <a:p>
            <a:pPr lvl="1"/>
            <a:r>
              <a:rPr lang="en-US" dirty="0"/>
              <a:t>Study of consumer behavior; social science discipline</a:t>
            </a:r>
            <a:r>
              <a:rPr lang="zh-TW" altLang="zh-TW" sz="1800" dirty="0">
                <a:solidFill>
                  <a:srgbClr val="FF0000"/>
                </a:solidFill>
              </a:rPr>
              <a:t>研究消費者行為;社會科學</a:t>
            </a:r>
            <a:endParaRPr lang="en-US" altLang="zh-TW" sz="1800" dirty="0">
              <a:solidFill>
                <a:srgbClr val="FF0000"/>
              </a:solidFill>
            </a:endParaRPr>
          </a:p>
          <a:p>
            <a:pPr lvl="1"/>
            <a:r>
              <a:rPr lang="en-US" dirty="0"/>
              <a:t>Attempt to predict or explain wide range of consumer decisions</a:t>
            </a:r>
            <a:r>
              <a:rPr lang="zh-TW" altLang="zh-TW" sz="1800" dirty="0">
                <a:solidFill>
                  <a:srgbClr val="FF0000"/>
                </a:solidFill>
              </a:rPr>
              <a:t>嘗試預測或解釋廣泛的消費者決策</a:t>
            </a:r>
            <a:endParaRPr lang="en-US" sz="1800" dirty="0">
              <a:solidFill>
                <a:srgbClr val="FF0000"/>
              </a:solidFill>
            </a:endParaRPr>
          </a:p>
          <a:p>
            <a:pPr lvl="1"/>
            <a:r>
              <a:rPr lang="en-US" dirty="0"/>
              <a:t>Based on background demographic factors and other intervening, more immediate variables</a:t>
            </a:r>
            <a:r>
              <a:rPr lang="zh-TW" altLang="zh-TW" sz="1800" dirty="0">
                <a:solidFill>
                  <a:srgbClr val="FF0000"/>
                </a:solidFill>
              </a:rPr>
              <a:t>基於背景人口因素和其他干預，更直接的變量</a:t>
            </a:r>
            <a:endParaRPr lang="en-US" sz="1800" dirty="0">
              <a:solidFill>
                <a:srgbClr val="FF0000"/>
              </a:solidFill>
            </a:endParaRPr>
          </a:p>
          <a:p>
            <a:r>
              <a:rPr lang="en-US" dirty="0"/>
              <a:t>Profiles of online consumers</a:t>
            </a:r>
            <a:r>
              <a:rPr lang="zh-TW" altLang="zh-TW" sz="2400" dirty="0">
                <a:solidFill>
                  <a:srgbClr val="FF0000"/>
                </a:solidFill>
              </a:rPr>
              <a:t>在線</a:t>
            </a:r>
            <a:r>
              <a:rPr lang="zh-TW" altLang="zh-TW" sz="2400" dirty="0" smtClean="0">
                <a:solidFill>
                  <a:srgbClr val="FF0000"/>
                </a:solidFill>
              </a:rPr>
              <a:t>消費者</a:t>
            </a:r>
            <a:r>
              <a:rPr lang="zh-TW" altLang="en-US" sz="2400" dirty="0" smtClean="0">
                <a:solidFill>
                  <a:srgbClr val="00B050"/>
                </a:solidFill>
              </a:rPr>
              <a:t>剖析</a:t>
            </a:r>
            <a:r>
              <a:rPr lang="en-US" dirty="0" smtClean="0"/>
              <a:t>Consumers </a:t>
            </a:r>
            <a:r>
              <a:rPr lang="en-US" dirty="0"/>
              <a:t>shop online primarily for convenience</a:t>
            </a:r>
            <a:r>
              <a:rPr lang="zh-TW" altLang="zh-TW" sz="1800" dirty="0">
                <a:solidFill>
                  <a:srgbClr val="FF0000"/>
                </a:solidFill>
              </a:rPr>
              <a:t>消費者在網上購物主要是為了</a:t>
            </a:r>
            <a:r>
              <a:rPr lang="zh-TW" altLang="zh-TW" sz="1800" b="1" dirty="0" smtClean="0">
                <a:solidFill>
                  <a:srgbClr val="00B050"/>
                </a:solidFill>
              </a:rPr>
              <a:t>方便</a:t>
            </a:r>
            <a:r>
              <a:rPr lang="en-US" altLang="zh-TW" sz="1800" b="1" dirty="0" smtClean="0">
                <a:solidFill>
                  <a:srgbClr val="00B050"/>
                </a:solidFill>
              </a:rPr>
              <a:t>…?  ?</a:t>
            </a:r>
            <a:endParaRPr lang="en-US" sz="1800" b="1" dirty="0">
              <a:solidFill>
                <a:srgbClr val="00B050"/>
              </a:solidFill>
            </a:endParaRPr>
          </a:p>
        </p:txBody>
      </p:sp>
    </p:spTree>
    <p:extLst>
      <p:ext uri="{BB962C8B-B14F-4D97-AF65-F5344CB8AC3E}">
        <p14:creationId xmlns:p14="http://schemas.microsoft.com/office/powerpoint/2010/main" val="352451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Online Purchasing Decision (1 of 2)</a:t>
            </a:r>
          </a:p>
        </p:txBody>
      </p:sp>
      <p:sp>
        <p:nvSpPr>
          <p:cNvPr id="3" name="Content Placeholder 2"/>
          <p:cNvSpPr>
            <a:spLocks noGrp="1"/>
          </p:cNvSpPr>
          <p:nvPr>
            <p:ph idx="1"/>
          </p:nvPr>
        </p:nvSpPr>
        <p:spPr/>
        <p:txBody>
          <a:bodyPr/>
          <a:lstStyle/>
          <a:p>
            <a:r>
              <a:rPr lang="en-US" dirty="0"/>
              <a:t>Five stages in consumer decision process</a:t>
            </a:r>
            <a:r>
              <a:rPr lang="zh-TW" altLang="en-US" sz="2400" dirty="0">
                <a:solidFill>
                  <a:srgbClr val="FF0000"/>
                </a:solidFill>
                <a:latin typeface="arial" panose="020B0604020202020204" pitchFamily="34" charset="0"/>
              </a:rPr>
              <a:t>消費者決策過程的</a:t>
            </a:r>
            <a:r>
              <a:rPr lang="zh-TW" altLang="en-US" sz="2400" dirty="0">
                <a:solidFill>
                  <a:srgbClr val="00B050"/>
                </a:solidFill>
                <a:latin typeface="arial" panose="020B0604020202020204" pitchFamily="34" charset="0"/>
              </a:rPr>
              <a:t>五個階段</a:t>
            </a:r>
            <a:endParaRPr lang="en-US" sz="2400" dirty="0">
              <a:solidFill>
                <a:srgbClr val="00B050"/>
              </a:solidFill>
            </a:endParaRPr>
          </a:p>
          <a:p>
            <a:pPr lvl="1"/>
            <a:r>
              <a:rPr lang="en-US" sz="2400" dirty="0"/>
              <a:t>Awareness of need</a:t>
            </a:r>
            <a:r>
              <a:rPr lang="zh-TW" altLang="zh-TW" sz="2400" dirty="0">
                <a:solidFill>
                  <a:srgbClr val="FF0000"/>
                </a:solidFill>
              </a:rPr>
              <a:t>意識到需要</a:t>
            </a:r>
            <a:endParaRPr lang="en-US" sz="2400" dirty="0">
              <a:solidFill>
                <a:srgbClr val="FF0000"/>
              </a:solidFill>
            </a:endParaRPr>
          </a:p>
          <a:p>
            <a:pPr lvl="1"/>
            <a:r>
              <a:rPr lang="en-US" sz="2400" dirty="0"/>
              <a:t>Search for more information</a:t>
            </a:r>
            <a:r>
              <a:rPr lang="zh-TW" altLang="zh-TW" sz="2400" dirty="0">
                <a:solidFill>
                  <a:srgbClr val="FF0000"/>
                </a:solidFill>
              </a:rPr>
              <a:t>搜索更多信息</a:t>
            </a:r>
            <a:endParaRPr lang="en-US" sz="2400" dirty="0">
              <a:solidFill>
                <a:srgbClr val="FF0000"/>
              </a:solidFill>
            </a:endParaRPr>
          </a:p>
          <a:p>
            <a:pPr lvl="1"/>
            <a:r>
              <a:rPr lang="en-US" sz="2400" dirty="0"/>
              <a:t>Evaluation of alternatives</a:t>
            </a:r>
            <a:r>
              <a:rPr lang="zh-TW" altLang="zh-TW" sz="2400" dirty="0" smtClean="0">
                <a:solidFill>
                  <a:srgbClr val="FF0000"/>
                </a:solidFill>
              </a:rPr>
              <a:t>評估</a:t>
            </a:r>
            <a:r>
              <a:rPr lang="zh-TW" altLang="en-US" sz="2400" dirty="0">
                <a:solidFill>
                  <a:srgbClr val="FF0000"/>
                </a:solidFill>
              </a:rPr>
              <a:t>不同的</a:t>
            </a:r>
            <a:r>
              <a:rPr lang="zh-TW" altLang="en-US" sz="2400" dirty="0" smtClean="0">
                <a:solidFill>
                  <a:srgbClr val="FF0000"/>
                </a:solidFill>
              </a:rPr>
              <a:t>產品</a:t>
            </a:r>
            <a:endParaRPr lang="en-US" altLang="zh-TW" sz="2400" dirty="0" smtClean="0">
              <a:solidFill>
                <a:srgbClr val="FF0000"/>
              </a:solidFill>
            </a:endParaRPr>
          </a:p>
          <a:p>
            <a:pPr lvl="1"/>
            <a:r>
              <a:rPr lang="en-US" sz="2400" dirty="0" smtClean="0"/>
              <a:t>Actual </a:t>
            </a:r>
            <a:r>
              <a:rPr lang="en-US" sz="2400" dirty="0"/>
              <a:t>purchase decision</a:t>
            </a:r>
            <a:r>
              <a:rPr lang="zh-TW" altLang="zh-TW" sz="2400" dirty="0">
                <a:solidFill>
                  <a:srgbClr val="FF0000"/>
                </a:solidFill>
              </a:rPr>
              <a:t>實際購買決定</a:t>
            </a:r>
            <a:endParaRPr lang="en-US" sz="2400" dirty="0">
              <a:solidFill>
                <a:srgbClr val="FF0000"/>
              </a:solidFill>
            </a:endParaRPr>
          </a:p>
          <a:p>
            <a:pPr lvl="1"/>
            <a:r>
              <a:rPr lang="en-US" sz="2400" dirty="0"/>
              <a:t>Post-purchase contact with </a:t>
            </a:r>
            <a:r>
              <a:rPr lang="en-US" sz="2400" dirty="0" smtClean="0"/>
              <a:t>firm</a:t>
            </a:r>
            <a:r>
              <a:rPr lang="zh-TW" altLang="zh-TW" sz="2400" dirty="0" smtClean="0">
                <a:solidFill>
                  <a:srgbClr val="FF0000"/>
                </a:solidFill>
              </a:rPr>
              <a:t>採購</a:t>
            </a:r>
            <a:r>
              <a:rPr lang="zh-TW" altLang="zh-TW" sz="2400" dirty="0">
                <a:solidFill>
                  <a:srgbClr val="FF0000"/>
                </a:solidFill>
              </a:rPr>
              <a:t>後聯繫公司</a:t>
            </a:r>
            <a:endParaRPr lang="en-US" sz="2400" dirty="0">
              <a:solidFill>
                <a:srgbClr val="FF0000"/>
              </a:solidFill>
            </a:endParaRPr>
          </a:p>
        </p:txBody>
      </p:sp>
    </p:spTree>
    <p:extLst>
      <p:ext uri="{BB962C8B-B14F-4D97-AF65-F5344CB8AC3E}">
        <p14:creationId xmlns:p14="http://schemas.microsoft.com/office/powerpoint/2010/main" val="138281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6.1: A General Model of Consumer </a:t>
            </a:r>
            <a:r>
              <a:rPr lang="en-US" dirty="0" smtClean="0"/>
              <a:t>Behavior</a:t>
            </a:r>
            <a:r>
              <a:rPr lang="zh-TW" altLang="en-US" dirty="0">
                <a:solidFill>
                  <a:srgbClr val="FF0000"/>
                </a:solidFill>
              </a:rPr>
              <a:t>消費者行為的</a:t>
            </a:r>
            <a:r>
              <a:rPr lang="zh-TW" altLang="en-US" dirty="0">
                <a:solidFill>
                  <a:srgbClr val="00B050"/>
                </a:solidFill>
              </a:rPr>
              <a:t>一般模型</a:t>
            </a:r>
            <a:endParaRPr lang="en-US" dirty="0">
              <a:solidFill>
                <a:srgbClr val="00B050"/>
              </a:solidFill>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6.1 describes the elements in a general model of consumer behavio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85800" y="1767099"/>
            <a:ext cx="7620000" cy="398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1676400" y="1981200"/>
            <a:ext cx="914400" cy="400110"/>
          </a:xfrm>
          <a:prstGeom prst="rect">
            <a:avLst/>
          </a:prstGeom>
          <a:noFill/>
        </p:spPr>
        <p:txBody>
          <a:bodyPr wrap="square" rtlCol="0">
            <a:spAutoFit/>
          </a:bodyPr>
          <a:lstStyle/>
          <a:p>
            <a:r>
              <a:rPr lang="zh-TW" altLang="en-US" sz="2000" dirty="0">
                <a:solidFill>
                  <a:srgbClr val="FF0000"/>
                </a:solidFill>
              </a:rPr>
              <a:t>文化</a:t>
            </a:r>
          </a:p>
        </p:txBody>
      </p:sp>
      <p:sp>
        <p:nvSpPr>
          <p:cNvPr id="7" name="文字方塊 6"/>
          <p:cNvSpPr txBox="1"/>
          <p:nvPr/>
        </p:nvSpPr>
        <p:spPr>
          <a:xfrm>
            <a:off x="1676400" y="2863471"/>
            <a:ext cx="1143000" cy="400110"/>
          </a:xfrm>
          <a:prstGeom prst="rect">
            <a:avLst/>
          </a:prstGeom>
          <a:noFill/>
        </p:spPr>
        <p:txBody>
          <a:bodyPr wrap="square" rtlCol="0">
            <a:spAutoFit/>
          </a:bodyPr>
          <a:lstStyle/>
          <a:p>
            <a:r>
              <a:rPr lang="zh-TW" altLang="en-US" sz="2000" dirty="0">
                <a:solidFill>
                  <a:srgbClr val="FF0000"/>
                </a:solidFill>
              </a:rPr>
              <a:t>社交的</a:t>
            </a:r>
          </a:p>
        </p:txBody>
      </p:sp>
      <p:sp>
        <p:nvSpPr>
          <p:cNvPr id="9" name="文字方塊 8"/>
          <p:cNvSpPr txBox="1"/>
          <p:nvPr/>
        </p:nvSpPr>
        <p:spPr>
          <a:xfrm>
            <a:off x="1905000" y="3777835"/>
            <a:ext cx="1295400" cy="400110"/>
          </a:xfrm>
          <a:prstGeom prst="rect">
            <a:avLst/>
          </a:prstGeom>
          <a:noFill/>
        </p:spPr>
        <p:txBody>
          <a:bodyPr wrap="square" rtlCol="0">
            <a:spAutoFit/>
          </a:bodyPr>
          <a:lstStyle/>
          <a:p>
            <a:r>
              <a:rPr lang="zh-TW" altLang="en-US" sz="2000" dirty="0">
                <a:solidFill>
                  <a:srgbClr val="FF0000"/>
                </a:solidFill>
              </a:rPr>
              <a:t>心理學的</a:t>
            </a:r>
          </a:p>
        </p:txBody>
      </p:sp>
      <p:sp>
        <p:nvSpPr>
          <p:cNvPr id="10" name="文字方塊 9"/>
          <p:cNvSpPr txBox="1"/>
          <p:nvPr/>
        </p:nvSpPr>
        <p:spPr>
          <a:xfrm>
            <a:off x="5029200" y="2587620"/>
            <a:ext cx="914400" cy="1015663"/>
          </a:xfrm>
          <a:prstGeom prst="rect">
            <a:avLst/>
          </a:prstGeom>
          <a:noFill/>
        </p:spPr>
        <p:txBody>
          <a:bodyPr wrap="square" rtlCol="0">
            <a:spAutoFit/>
          </a:bodyPr>
          <a:lstStyle/>
          <a:p>
            <a:pPr lvl="0" eaLnBrk="0" fontAlgn="base" hangingPunct="0">
              <a:spcBef>
                <a:spcPct val="0"/>
              </a:spcBef>
              <a:spcAft>
                <a:spcPct val="0"/>
              </a:spcAft>
            </a:pPr>
            <a:r>
              <a:rPr lang="zh-TW" altLang="zh-TW" sz="2000" dirty="0">
                <a:solidFill>
                  <a:srgbClr val="FF0000"/>
                </a:solidFill>
                <a:latin typeface="Arial Unicode MS" panose="020B0604020202020204" pitchFamily="34" charset="-120"/>
                <a:ea typeface="inherit"/>
              </a:rPr>
              <a:t>市場交流刺激</a:t>
            </a:r>
            <a:r>
              <a:rPr lang="zh-TW" altLang="zh-TW" sz="900" dirty="0">
                <a:solidFill>
                  <a:srgbClr val="FF0000"/>
                </a:solidFill>
              </a:rPr>
              <a:t> </a:t>
            </a:r>
            <a:endParaRPr lang="zh-TW" altLang="zh-TW" sz="2000" dirty="0">
              <a:solidFill>
                <a:srgbClr val="FF0000"/>
              </a:solidFill>
              <a:latin typeface="Arial" panose="020B0604020202020204" pitchFamily="34" charset="0"/>
            </a:endParaRPr>
          </a:p>
        </p:txBody>
      </p:sp>
      <p:sp>
        <p:nvSpPr>
          <p:cNvPr id="12" name="文字方塊 11"/>
          <p:cNvSpPr txBox="1"/>
          <p:nvPr/>
        </p:nvSpPr>
        <p:spPr>
          <a:xfrm>
            <a:off x="5016708" y="3655423"/>
            <a:ext cx="914400" cy="1015663"/>
          </a:xfrm>
          <a:prstGeom prst="rect">
            <a:avLst/>
          </a:prstGeom>
          <a:noFill/>
        </p:spPr>
        <p:txBody>
          <a:bodyPr wrap="square" rtlCol="0">
            <a:spAutoFit/>
          </a:bodyPr>
          <a:lstStyle/>
          <a:p>
            <a:r>
              <a:rPr lang="zh-TW" altLang="en-US" sz="2000" dirty="0">
                <a:solidFill>
                  <a:srgbClr val="FF0000"/>
                </a:solidFill>
              </a:rPr>
              <a:t>公司</a:t>
            </a:r>
          </a:p>
          <a:p>
            <a:r>
              <a:rPr lang="zh-TW" altLang="en-US" sz="2000" dirty="0" smtClean="0">
                <a:solidFill>
                  <a:srgbClr val="FF0000"/>
                </a:solidFill>
              </a:rPr>
              <a:t>的</a:t>
            </a:r>
            <a:r>
              <a:rPr lang="zh-TW" altLang="en-US" sz="2000" dirty="0">
                <a:solidFill>
                  <a:srgbClr val="FF0000"/>
                </a:solidFill>
              </a:rPr>
              <a:t>能力</a:t>
            </a:r>
          </a:p>
        </p:txBody>
      </p:sp>
      <p:sp>
        <p:nvSpPr>
          <p:cNvPr id="13" name="文字方塊 12"/>
          <p:cNvSpPr txBox="1"/>
          <p:nvPr/>
        </p:nvSpPr>
        <p:spPr>
          <a:xfrm>
            <a:off x="6172200" y="2663416"/>
            <a:ext cx="914400" cy="707886"/>
          </a:xfrm>
          <a:prstGeom prst="rect">
            <a:avLst/>
          </a:prstGeom>
          <a:noFill/>
        </p:spPr>
        <p:txBody>
          <a:bodyPr wrap="square" rtlCol="0">
            <a:spAutoFit/>
          </a:bodyPr>
          <a:lstStyle/>
          <a:p>
            <a:r>
              <a:rPr lang="zh-TW" altLang="en-US" sz="2000" dirty="0">
                <a:solidFill>
                  <a:srgbClr val="FF0000"/>
                </a:solidFill>
              </a:rPr>
              <a:t>店內行為</a:t>
            </a:r>
          </a:p>
        </p:txBody>
      </p:sp>
      <p:sp>
        <p:nvSpPr>
          <p:cNvPr id="14" name="文字方塊 13"/>
          <p:cNvSpPr txBox="1"/>
          <p:nvPr/>
        </p:nvSpPr>
        <p:spPr>
          <a:xfrm>
            <a:off x="7901690" y="2663416"/>
            <a:ext cx="914400" cy="707886"/>
          </a:xfrm>
          <a:prstGeom prst="rect">
            <a:avLst/>
          </a:prstGeom>
          <a:noFill/>
        </p:spPr>
        <p:txBody>
          <a:bodyPr wrap="square" rtlCol="0">
            <a:spAutoFit/>
          </a:bodyPr>
          <a:lstStyle/>
          <a:p>
            <a:r>
              <a:rPr lang="zh-TW" altLang="en-US" sz="2000" dirty="0">
                <a:solidFill>
                  <a:srgbClr val="FF0000"/>
                </a:solidFill>
              </a:rPr>
              <a:t>買家決定</a:t>
            </a:r>
          </a:p>
        </p:txBody>
      </p:sp>
      <p:sp>
        <p:nvSpPr>
          <p:cNvPr id="16" name="文字方塊 15"/>
          <p:cNvSpPr txBox="1"/>
          <p:nvPr/>
        </p:nvSpPr>
        <p:spPr>
          <a:xfrm>
            <a:off x="5334000" y="4894430"/>
            <a:ext cx="1392524" cy="1015663"/>
          </a:xfrm>
          <a:prstGeom prst="rect">
            <a:avLst/>
          </a:prstGeom>
          <a:noFill/>
        </p:spPr>
        <p:txBody>
          <a:bodyPr wrap="square" rtlCol="0">
            <a:spAutoFit/>
          </a:bodyPr>
          <a:lstStyle/>
          <a:p>
            <a:r>
              <a:rPr lang="zh-TW" altLang="en-US" sz="2000" dirty="0">
                <a:solidFill>
                  <a:srgbClr val="FF0000"/>
                </a:solidFill>
              </a:rPr>
              <a:t>市場刺激</a:t>
            </a:r>
            <a:endParaRPr lang="en-US" altLang="zh-TW" sz="2000" dirty="0">
              <a:solidFill>
                <a:srgbClr val="FF0000"/>
              </a:solidFill>
            </a:endParaRPr>
          </a:p>
          <a:p>
            <a:r>
              <a:rPr lang="zh-TW" altLang="en-US" sz="2000" dirty="0">
                <a:solidFill>
                  <a:srgbClr val="FF0000"/>
                </a:solidFill>
              </a:rPr>
              <a:t>社交網路</a:t>
            </a:r>
            <a:endParaRPr lang="en-US" altLang="zh-TW" sz="2000" dirty="0">
              <a:solidFill>
                <a:srgbClr val="FF0000"/>
              </a:solidFill>
            </a:endParaRPr>
          </a:p>
          <a:p>
            <a:r>
              <a:rPr lang="zh-TW" altLang="en-US" sz="2000" dirty="0">
                <a:solidFill>
                  <a:srgbClr val="FF0000"/>
                </a:solidFill>
              </a:rPr>
              <a:t>交流</a:t>
            </a:r>
          </a:p>
        </p:txBody>
      </p:sp>
      <p:sp>
        <p:nvSpPr>
          <p:cNvPr id="17" name="文字方塊 16"/>
          <p:cNvSpPr txBox="1"/>
          <p:nvPr/>
        </p:nvSpPr>
        <p:spPr>
          <a:xfrm>
            <a:off x="2095500" y="5176804"/>
            <a:ext cx="914400" cy="707886"/>
          </a:xfrm>
          <a:prstGeom prst="rect">
            <a:avLst/>
          </a:prstGeom>
          <a:noFill/>
        </p:spPr>
        <p:txBody>
          <a:bodyPr wrap="square" rtlCol="0">
            <a:spAutoFit/>
          </a:bodyPr>
          <a:lstStyle/>
          <a:p>
            <a:r>
              <a:rPr lang="zh-TW" altLang="en-US" sz="2000" dirty="0">
                <a:solidFill>
                  <a:srgbClr val="FF0000"/>
                </a:solidFill>
              </a:rPr>
              <a:t>背景因素</a:t>
            </a:r>
          </a:p>
        </p:txBody>
      </p:sp>
      <p:sp>
        <p:nvSpPr>
          <p:cNvPr id="19" name="文字方塊 18"/>
          <p:cNvSpPr txBox="1"/>
          <p:nvPr/>
        </p:nvSpPr>
        <p:spPr>
          <a:xfrm>
            <a:off x="4876800" y="2004704"/>
            <a:ext cx="914400" cy="400110"/>
          </a:xfrm>
          <a:prstGeom prst="rect">
            <a:avLst/>
          </a:prstGeom>
          <a:noFill/>
        </p:spPr>
        <p:txBody>
          <a:bodyPr wrap="square" rtlCol="0">
            <a:spAutoFit/>
          </a:bodyPr>
          <a:lstStyle/>
          <a:p>
            <a:r>
              <a:rPr lang="zh-TW" altLang="en-US" sz="2000" dirty="0">
                <a:solidFill>
                  <a:srgbClr val="FF0000"/>
                </a:solidFill>
              </a:rPr>
              <a:t>品牌</a:t>
            </a:r>
          </a:p>
        </p:txBody>
      </p:sp>
    </p:spTree>
    <p:extLst>
      <p:ext uri="{BB962C8B-B14F-4D97-AF65-F5344CB8AC3E}">
        <p14:creationId xmlns:p14="http://schemas.microsoft.com/office/powerpoint/2010/main" val="2155024279"/>
      </p:ext>
    </p:extLst>
  </p:cSld>
  <p:clrMapOvr>
    <a:masterClrMapping/>
  </p:clrMapOvr>
</p:sld>
</file>

<file path=ppt/theme/theme1.xml><?xml version="1.0" encoding="utf-8"?>
<a:theme xmlns:a="http://schemas.openxmlformats.org/drawingml/2006/main" name="ECOM13">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ECOM13" id="{25CE3116-FFC6-4A31-99B0-7AD0D1D8E5D7}" vid="{94DCE581-A9C9-45AD-ADB8-8E4A781943C0}"/>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ECOM13</Template>
  <TotalTime>5152</TotalTime>
  <Words>4705</Words>
  <Application>Microsoft Office PowerPoint</Application>
  <PresentationFormat>如螢幕大小 (4:3)</PresentationFormat>
  <Paragraphs>498</Paragraphs>
  <Slides>52</Slides>
  <Notes>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52</vt:i4>
      </vt:variant>
    </vt:vector>
  </HeadingPairs>
  <TitlesOfParts>
    <vt:vector size="62" baseType="lpstr">
      <vt:lpstr>Arial Unicode MS</vt:lpstr>
      <vt:lpstr>inherit</vt:lpstr>
      <vt:lpstr>ＭＳ Ｐゴシック</vt:lpstr>
      <vt:lpstr>微軟正黑體</vt:lpstr>
      <vt:lpstr>Arial</vt:lpstr>
      <vt:lpstr>Arial</vt:lpstr>
      <vt:lpstr>Times New Roman</vt:lpstr>
      <vt:lpstr>Verdana</vt:lpstr>
      <vt:lpstr>Wingdings</vt:lpstr>
      <vt:lpstr>ECOM13</vt:lpstr>
      <vt:lpstr>E-commerce 2017  business. technology. society. 13th edition</vt:lpstr>
      <vt:lpstr>E-commerce 2017   business. technology. society.</vt:lpstr>
      <vt:lpstr>Learning Objectives</vt:lpstr>
      <vt:lpstr>Video Ads: Shoot, Click, Buy 視頻廣告：拍攝，點擊，購買</vt:lpstr>
      <vt:lpstr>Consumers Online: The Internet  Audience and Consumer Behavior (1 of 3)</vt:lpstr>
      <vt:lpstr>Consumers Online: The Internet  Audience and Consumer Behavior (2 of 3)</vt:lpstr>
      <vt:lpstr>Consumers Online: The Internet  Audience and Consumer Behavior (3 of 3)</vt:lpstr>
      <vt:lpstr>The Online Purchasing Decision (1 of 2)</vt:lpstr>
      <vt:lpstr>Figure 6.1: A General Model of Consumer Behavior消費者行為的一般模型</vt:lpstr>
      <vt:lpstr>Figure 6.2: The Consumer Decision Process and Supporting Communications</vt:lpstr>
      <vt:lpstr>The Online Purchasing Decision (2 of 2)</vt:lpstr>
      <vt:lpstr>Shoppers: Browsers and Buyers</vt:lpstr>
      <vt:lpstr>Figure 6.3: A Model of Online Consumer Behavior</vt:lpstr>
      <vt:lpstr>What Consumers Shop for and Buy Online 消費者購買和購買什麼</vt:lpstr>
      <vt:lpstr>How Consumers Shop消費者如何購物</vt:lpstr>
      <vt:lpstr>Trust, Utility, and Opportunism in Online Markets線上市場中的信任，效用和機會主義</vt:lpstr>
      <vt:lpstr>Digital Commerce Marketing and Advertising: Strategies and Tools數字商務營銷和廣告：策略和工具</vt:lpstr>
      <vt:lpstr>Multi-Channel Marketing Plan多渠道營銷計劃</vt:lpstr>
      <vt:lpstr>Insight on Business: Are the Very Rich Different from You and Me?對企業的洞察力：與你和我有很大的不同嗎？</vt:lpstr>
      <vt:lpstr>Strategic Issues and Questions戰略議題和問題</vt:lpstr>
      <vt:lpstr>Establishing the Customer Relationship 建立客戶關係</vt:lpstr>
      <vt:lpstr>Online Marketing and Advertising 在線營銷和廣告</vt:lpstr>
      <vt:lpstr>Traditional Online Marketing and Advertising Tools傳統的在線營銷和廣告工具</vt:lpstr>
      <vt:lpstr>Search Engine Marketing and Advertising (1 of 2)搜索引擎營銷和廣告（1/2）</vt:lpstr>
      <vt:lpstr>Search Engine Marketing and Advertising (2 of 2)搜索引擎營銷和廣告（2/2）</vt:lpstr>
      <vt:lpstr>Display Ad Marketing (1 of 2)展示廣告營銷（1/2）</vt:lpstr>
      <vt:lpstr>Display Ad Marketing (2 of 2)展示廣告營銷（2/2）</vt:lpstr>
      <vt:lpstr>Figure 6.7: How an Advertising Network Such as DoubleClick Works圖6.7：DoubleClick如何運作廣告網絡</vt:lpstr>
      <vt:lpstr>E-mail Marketing</vt:lpstr>
      <vt:lpstr>Spam垃圾郵件</vt:lpstr>
      <vt:lpstr>Other Types of Traditional Online Marketing其他類型的傳統在線營銷  </vt:lpstr>
      <vt:lpstr>Social, Mobile, and Local Marketing and Advertising 社交，移動和本地營銷和廣告</vt:lpstr>
      <vt:lpstr>Other Online Marketing Strategies 其他在線營銷策略</vt:lpstr>
      <vt:lpstr>Pricing Strategies (1 of 2)定價策略（1 of 2）</vt:lpstr>
      <vt:lpstr>Pricing Strategies (2 of 2)定價策略（2 of 2）</vt:lpstr>
      <vt:lpstr>Long Tail Marketing長尾營銷</vt:lpstr>
      <vt:lpstr>Insight on Technology: The Long Tail: Big Hits and Big Misses 技術洞察：長尾巴：大點擊和大錯失</vt:lpstr>
      <vt:lpstr>Internet Marketing Technologies互聯網營銷技術</vt:lpstr>
      <vt:lpstr>Web Transaction Logs Web事務日誌</vt:lpstr>
      <vt:lpstr>Cookies and Tracking Files</vt:lpstr>
      <vt:lpstr>Insight on Society: Every Move You Make, Every Click You Make, We’ll Be Tracking You洞察社會：你做出的每一個動作，你每做一次點擊，我們都會跟踪你 </vt:lpstr>
      <vt:lpstr>Databases數據庫</vt:lpstr>
      <vt:lpstr>Data Warehouses and Data Mining數據倉庫和數據挖掘</vt:lpstr>
      <vt:lpstr>Hadoop and the Challenge of Big Data Hadoop和大數據的挑戰</vt:lpstr>
      <vt:lpstr>Marketing Automation and Customer Relationship Management (CRM) Systems營銷自動化和客戶關係管理（CRM）系統</vt:lpstr>
      <vt:lpstr>Figure 6.10: A Customer Relationship Management System</vt:lpstr>
      <vt:lpstr>Online Marketing Metrics: Lexicon詞彙</vt:lpstr>
      <vt:lpstr>Figure 6.11: An Online Consumer Purchasing Model在線消費者購買模式</vt:lpstr>
      <vt:lpstr>How Well Does Online Advertising Work? 在線廣告的效果如何？</vt:lpstr>
      <vt:lpstr>The Costs of Online Advertising 在線廣告的費用</vt:lpstr>
      <vt:lpstr>Marketing Analytics營銷分析</vt:lpstr>
      <vt:lpstr>Figure 6.12: Marketing Analytics and the Online Purchasing Process  營銷分析和在線採購流程</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306</cp:revision>
  <dcterms:created xsi:type="dcterms:W3CDTF">2014-07-14T20:04:21Z</dcterms:created>
  <dcterms:modified xsi:type="dcterms:W3CDTF">2018-04-16T04:09:03Z</dcterms:modified>
</cp:coreProperties>
</file>